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8" r:id="rId6"/>
    <p:sldId id="260" r:id="rId7"/>
    <p:sldId id="261" r:id="rId8"/>
    <p:sldId id="269" r:id="rId9"/>
    <p:sldId id="262" r:id="rId10"/>
    <p:sldId id="263" r:id="rId11"/>
    <p:sldId id="264" r:id="rId12"/>
    <p:sldId id="265" r:id="rId13"/>
    <p:sldId id="266" r:id="rId14"/>
    <p:sldId id="267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51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41A7D1A1-7D5F-4A8C-9E3E-F9841908DFF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7D1D0C-3D61-44A1-B9CD-7234EA90D6A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7D1A1-7D5F-4A8C-9E3E-F9841908DFF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97D1D0C-3D61-44A1-B9CD-7234EA90D6A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7D1A1-7D5F-4A8C-9E3E-F9841908DFF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697D1D0C-3D61-44A1-B9CD-7234EA90D6AE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41A7D1A1-7D5F-4A8C-9E3E-F9841908DFF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97D1D0C-3D61-44A1-B9CD-7234EA90D6A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41A7D1A1-7D5F-4A8C-9E3E-F9841908DFF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697D1D0C-3D61-44A1-B9CD-7234EA90D6AE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7D1A1-7D5F-4A8C-9E3E-F9841908DFF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97D1D0C-3D61-44A1-B9CD-7234EA90D6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7D1A1-7D5F-4A8C-9E3E-F9841908DFF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7D1D0C-3D61-44A1-B9CD-7234EA90D6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7D1A1-7D5F-4A8C-9E3E-F9841908DFF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97D1D0C-3D61-44A1-B9CD-7234EA90D6A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41A7D1A1-7D5F-4A8C-9E3E-F9841908DFF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697D1D0C-3D61-44A1-B9CD-7234EA90D6AE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7D1A1-7D5F-4A8C-9E3E-F9841908DFF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7D1D0C-3D61-44A1-B9CD-7234EA90D6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41A7D1A1-7D5F-4A8C-9E3E-F9841908DFF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697D1D0C-3D61-44A1-B9CD-7234EA90D6A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1A7D1A1-7D5F-4A8C-9E3E-F9841908DFF9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97D1D0C-3D61-44A1-B9CD-7234EA90D6A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Sejarah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aliran</a:t>
            </a:r>
            <a:r>
              <a:rPr lang="en-US" dirty="0"/>
              <a:t> </a:t>
            </a:r>
            <a:r>
              <a:rPr lang="en-US" dirty="0" err="1"/>
              <a:t>psikologi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63688" y="5877272"/>
            <a:ext cx="6705600" cy="685800"/>
          </a:xfrm>
        </p:spPr>
        <p:txBody>
          <a:bodyPr/>
          <a:lstStyle/>
          <a:p>
            <a:r>
              <a:rPr lang="en-US" dirty="0" err="1"/>
              <a:t>Fakultas</a:t>
            </a:r>
            <a:r>
              <a:rPr lang="en-US" dirty="0"/>
              <a:t> </a:t>
            </a:r>
            <a:r>
              <a:rPr lang="en-US" dirty="0" err="1"/>
              <a:t>Psikologi</a:t>
            </a:r>
            <a:r>
              <a:rPr lang="en-US" dirty="0"/>
              <a:t> UPI YAI</a:t>
            </a:r>
          </a:p>
        </p:txBody>
      </p:sp>
    </p:spTree>
    <p:extLst>
      <p:ext uri="{BB962C8B-B14F-4D97-AF65-F5344CB8AC3E}">
        <p14:creationId xmlns:p14="http://schemas.microsoft.com/office/powerpoint/2010/main" val="1174511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Filsafat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A. </a:t>
            </a:r>
            <a:r>
              <a:rPr lang="en-US" dirty="0" err="1"/>
              <a:t>Masa</a:t>
            </a:r>
            <a:r>
              <a:rPr lang="en-US" dirty="0"/>
              <a:t> </a:t>
            </a:r>
            <a:r>
              <a:rPr lang="en-US" dirty="0" err="1"/>
              <a:t>Yunani</a:t>
            </a:r>
            <a:r>
              <a:rPr lang="en-US" dirty="0"/>
              <a:t> </a:t>
            </a:r>
            <a:r>
              <a:rPr lang="en-US" dirty="0" err="1"/>
              <a:t>Kuno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Menjelaskan</a:t>
            </a:r>
            <a:r>
              <a:rPr lang="en-US" dirty="0"/>
              <a:t> </a:t>
            </a:r>
            <a:r>
              <a:rPr lang="en-US" dirty="0" err="1"/>
              <a:t>gejala</a:t>
            </a:r>
            <a:r>
              <a:rPr lang="en-US" dirty="0"/>
              <a:t> </a:t>
            </a:r>
            <a:r>
              <a:rPr lang="en-US" dirty="0" err="1"/>
              <a:t>kejiwaan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mitologi</a:t>
            </a:r>
            <a:r>
              <a:rPr lang="en-US" dirty="0"/>
              <a:t>,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natularistik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1. Thales (624-547 SM), </a:t>
            </a:r>
            <a:r>
              <a:rPr lang="en-US" dirty="0" err="1"/>
              <a:t>sebagi</a:t>
            </a:r>
            <a:r>
              <a:rPr lang="en-US" dirty="0"/>
              <a:t> </a:t>
            </a:r>
            <a:r>
              <a:rPr lang="en-US" dirty="0" err="1"/>
              <a:t>bapak</a:t>
            </a:r>
            <a:r>
              <a:rPr lang="en-US" dirty="0"/>
              <a:t> </a:t>
            </a:r>
            <a:r>
              <a:rPr lang="en-US" dirty="0" err="1"/>
              <a:t>filsafat</a:t>
            </a:r>
            <a:r>
              <a:rPr lang="en-US" dirty="0"/>
              <a:t>.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Yakin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jiwa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supernatural </a:t>
            </a:r>
            <a:r>
              <a:rPr lang="en-US" dirty="0" err="1"/>
              <a:t>lainnya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,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gejala</a:t>
            </a:r>
            <a:r>
              <a:rPr lang="en-US" dirty="0"/>
              <a:t> </a:t>
            </a:r>
            <a:r>
              <a:rPr lang="en-US" dirty="0" err="1"/>
              <a:t>sesuatu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diterangkan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gejala</a:t>
            </a:r>
            <a:r>
              <a:rPr lang="en-US" dirty="0"/>
              <a:t> </a:t>
            </a:r>
            <a:r>
              <a:rPr lang="en-US" dirty="0" err="1"/>
              <a:t>alam</a:t>
            </a:r>
            <a:r>
              <a:rPr lang="en-US" dirty="0"/>
              <a:t> (natural phenomena)</a:t>
            </a:r>
          </a:p>
          <a:p>
            <a:pPr>
              <a:buFont typeface="Wingdings" pitchFamily="2" charset="2"/>
              <a:buChar char="q"/>
            </a:pPr>
            <a:r>
              <a:rPr lang="en-US" dirty="0" err="1"/>
              <a:t>Percaya</a:t>
            </a:r>
            <a:r>
              <a:rPr lang="en-US" dirty="0"/>
              <a:t> </a:t>
            </a:r>
            <a:r>
              <a:rPr lang="en-US" dirty="0" err="1"/>
              <a:t>segala</a:t>
            </a:r>
            <a:r>
              <a:rPr lang="en-US" dirty="0"/>
              <a:t> </a:t>
            </a:r>
            <a:r>
              <a:rPr lang="en-US" dirty="0" err="1"/>
              <a:t>sesuatunya</a:t>
            </a:r>
            <a:r>
              <a:rPr lang="en-US" dirty="0"/>
              <a:t> </a:t>
            </a:r>
            <a:r>
              <a:rPr lang="en-US" dirty="0" err="1"/>
              <a:t>berasal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air,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jiwa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mengkin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air,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jiwa</a:t>
            </a:r>
            <a:r>
              <a:rPr lang="en-US" dirty="0"/>
              <a:t> </a:t>
            </a:r>
            <a:r>
              <a:rPr lang="en-US" dirty="0" err="1"/>
              <a:t>dianggap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endParaRPr lang="en-US" dirty="0"/>
          </a:p>
        </p:txBody>
      </p:sp>
      <p:pic>
        <p:nvPicPr>
          <p:cNvPr id="1026" name="Picture 2" descr="Biografi Thales - Ratu AI">
            <a:extLst>
              <a:ext uri="{FF2B5EF4-FFF2-40B4-BE49-F238E27FC236}">
                <a16:creationId xmlns:a16="http://schemas.microsoft.com/office/drawing/2014/main" id="{AC6856AF-C5C5-46F6-9CB0-C783863D6A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4828" y="5307712"/>
            <a:ext cx="2369172" cy="1576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7537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Filsafat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95300" y="1629584"/>
            <a:ext cx="8153400" cy="44958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2. Anaximander (610-546 SM)</a:t>
            </a:r>
          </a:p>
          <a:p>
            <a:pPr>
              <a:buFont typeface="Wingdings" pitchFamily="2" charset="2"/>
              <a:buChar char="q"/>
            </a:pPr>
            <a:r>
              <a:rPr lang="en-US" dirty="0" err="1"/>
              <a:t>Mengatakan</a:t>
            </a:r>
            <a:r>
              <a:rPr lang="en-US" dirty="0"/>
              <a:t> </a:t>
            </a:r>
            <a:r>
              <a:rPr lang="en-US" dirty="0" err="1"/>
              <a:t>segala</a:t>
            </a:r>
            <a:r>
              <a:rPr lang="en-US" dirty="0"/>
              <a:t> </a:t>
            </a:r>
            <a:r>
              <a:rPr lang="en-US" dirty="0" err="1"/>
              <a:t>sesuatu</a:t>
            </a:r>
            <a:r>
              <a:rPr lang="en-US" dirty="0"/>
              <a:t> </a:t>
            </a:r>
            <a:r>
              <a:rPr lang="en-US" dirty="0" err="1"/>
              <a:t>berasal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seuatu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tentu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3. </a:t>
            </a:r>
            <a:r>
              <a:rPr lang="en-US" dirty="0" err="1"/>
              <a:t>Anaximenes</a:t>
            </a:r>
            <a:r>
              <a:rPr lang="en-US" dirty="0"/>
              <a:t> (</a:t>
            </a:r>
            <a:r>
              <a:rPr lang="en-US" dirty="0" err="1"/>
              <a:t>abad</a:t>
            </a:r>
            <a:r>
              <a:rPr lang="en-US" dirty="0"/>
              <a:t> ke6 SM)</a:t>
            </a:r>
          </a:p>
          <a:p>
            <a:pPr>
              <a:buFont typeface="Wingdings" pitchFamily="2" charset="2"/>
              <a:buChar char="q"/>
            </a:pPr>
            <a:r>
              <a:rPr lang="en-US" dirty="0" err="1"/>
              <a:t>Mengatakan</a:t>
            </a:r>
            <a:r>
              <a:rPr lang="en-US" dirty="0"/>
              <a:t> </a:t>
            </a:r>
            <a:r>
              <a:rPr lang="en-US" dirty="0" err="1"/>
              <a:t>sesuatu</a:t>
            </a:r>
            <a:r>
              <a:rPr lang="en-US" dirty="0"/>
              <a:t> </a:t>
            </a:r>
            <a:r>
              <a:rPr lang="en-US" dirty="0" err="1"/>
              <a:t>berasal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udara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4. Empedocles (493-433 SM)</a:t>
            </a:r>
          </a:p>
          <a:p>
            <a:pPr>
              <a:buFont typeface="Wingdings" pitchFamily="2" charset="2"/>
              <a:buChar char="q"/>
            </a:pPr>
            <a:r>
              <a:rPr lang="en-US" dirty="0" err="1"/>
              <a:t>Mengatakan</a:t>
            </a:r>
            <a:r>
              <a:rPr lang="en-US" dirty="0"/>
              <a:t> 4 </a:t>
            </a:r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alam</a:t>
            </a:r>
            <a:r>
              <a:rPr lang="en-US" dirty="0"/>
              <a:t> </a:t>
            </a:r>
            <a:r>
              <a:rPr lang="en-US" dirty="0" err="1"/>
              <a:t>semesta</a:t>
            </a:r>
            <a:r>
              <a:rPr lang="en-US" dirty="0"/>
              <a:t> : </a:t>
            </a:r>
          </a:p>
          <a:p>
            <a:pPr marL="0" indent="0">
              <a:buNone/>
            </a:pPr>
            <a:r>
              <a:rPr lang="en-US" dirty="0"/>
              <a:t>    Tanah, </a:t>
            </a:r>
            <a:r>
              <a:rPr lang="en-US" dirty="0" err="1"/>
              <a:t>udara</a:t>
            </a:r>
            <a:r>
              <a:rPr lang="en-US" dirty="0"/>
              <a:t>, air, </a:t>
            </a:r>
            <a:r>
              <a:rPr lang="en-US" dirty="0" err="1"/>
              <a:t>api</a:t>
            </a:r>
            <a:r>
              <a:rPr lang="en-US" dirty="0"/>
              <a:t>.</a:t>
            </a:r>
          </a:p>
          <a:p>
            <a:pPr>
              <a:buFont typeface="Wingdings" pitchFamily="2" charset="2"/>
              <a:buChar char="q"/>
            </a:pP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tulang,otot</a:t>
            </a:r>
            <a:r>
              <a:rPr lang="en-US" dirty="0"/>
              <a:t> dan susu yang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unsur</a:t>
            </a:r>
            <a:r>
              <a:rPr lang="en-US" dirty="0"/>
              <a:t> </a:t>
            </a:r>
            <a:r>
              <a:rPr lang="en-US" dirty="0" err="1"/>
              <a:t>tanah</a:t>
            </a:r>
            <a:r>
              <a:rPr lang="en-US" dirty="0"/>
              <a:t>. </a:t>
            </a:r>
            <a:r>
              <a:rPr lang="en-US" dirty="0" err="1"/>
              <a:t>Cairan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air,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rasio</a:t>
            </a:r>
            <a:r>
              <a:rPr lang="en-US" dirty="0"/>
              <a:t> dan mental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Api</a:t>
            </a:r>
            <a:r>
              <a:rPr lang="en-US" dirty="0"/>
              <a:t>, </a:t>
            </a:r>
            <a:r>
              <a:rPr lang="en-US" dirty="0" err="1"/>
              <a:t>sedangkan</a:t>
            </a:r>
            <a:r>
              <a:rPr lang="en-US" dirty="0"/>
              <a:t> </a:t>
            </a:r>
            <a:r>
              <a:rPr lang="en-US" dirty="0" err="1"/>
              <a:t>pendukung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elemen-elemen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 </a:t>
            </a:r>
            <a:r>
              <a:rPr lang="en-US" dirty="0" err="1"/>
              <a:t>berasal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udara</a:t>
            </a:r>
            <a:r>
              <a:rPr lang="en-US" dirty="0"/>
              <a:t> 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endParaRPr lang="en-US" dirty="0"/>
          </a:p>
        </p:txBody>
      </p:sp>
      <p:pic>
        <p:nvPicPr>
          <p:cNvPr id="2050" name="Picture 2" descr="Anaximander (611 SM - 546 SM) - Biografi - Sejarah Matematika MacTutor">
            <a:extLst>
              <a:ext uri="{FF2B5EF4-FFF2-40B4-BE49-F238E27FC236}">
                <a16:creationId xmlns:a16="http://schemas.microsoft.com/office/drawing/2014/main" id="{8F0EB18A-CA88-47D6-BDA4-FBE5987DE0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7184" y="1538000"/>
            <a:ext cx="1008112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naximenes - Universal Buddhism">
            <a:extLst>
              <a:ext uri="{FF2B5EF4-FFF2-40B4-BE49-F238E27FC236}">
                <a16:creationId xmlns:a16="http://schemas.microsoft.com/office/drawing/2014/main" id="{020E2F98-19EE-494F-AC53-746D46090C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6600" y="2564904"/>
            <a:ext cx="880492" cy="1144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otret Empedocles dalam ilustrasi seni baris Vektor Stok oleh ©fogbird  253737764">
            <a:extLst>
              <a:ext uri="{FF2B5EF4-FFF2-40B4-BE49-F238E27FC236}">
                <a16:creationId xmlns:a16="http://schemas.microsoft.com/office/drawing/2014/main" id="{D51DF38A-115A-4D4C-8FB2-6570D4AE14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1457" y="3379658"/>
            <a:ext cx="1008112" cy="1331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1532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2667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Filsafat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3528" y="1600200"/>
            <a:ext cx="8640960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5. Hippocrates (460-377 SM)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Bapak </a:t>
            </a:r>
            <a:r>
              <a:rPr lang="en-US" dirty="0" err="1"/>
              <a:t>llmu</a:t>
            </a:r>
            <a:r>
              <a:rPr lang="en-US" dirty="0"/>
              <a:t> </a:t>
            </a:r>
            <a:r>
              <a:rPr lang="en-US" dirty="0" err="1"/>
              <a:t>Kedokteran</a:t>
            </a:r>
            <a:r>
              <a:rPr lang="en-US" dirty="0"/>
              <a:t>, </a:t>
            </a:r>
            <a:r>
              <a:rPr lang="en-US" dirty="0" err="1"/>
              <a:t>membagi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4 </a:t>
            </a:r>
            <a:r>
              <a:rPr lang="en-US" dirty="0" err="1"/>
              <a:t>golongan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temparemennya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   a. Sanguine   : </a:t>
            </a:r>
            <a:r>
              <a:rPr lang="en-US" dirty="0" err="1"/>
              <a:t>darah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, </a:t>
            </a:r>
            <a:r>
              <a:rPr lang="en-US" dirty="0" err="1"/>
              <a:t>bergembira</a:t>
            </a:r>
            <a:r>
              <a:rPr lang="en-US" dirty="0"/>
              <a:t>                </a:t>
            </a:r>
          </a:p>
          <a:p>
            <a:pPr marL="0" indent="0">
              <a:buNone/>
            </a:pPr>
            <a:r>
              <a:rPr lang="en-US" dirty="0"/>
              <a:t>   b. </a:t>
            </a:r>
            <a:r>
              <a:rPr lang="en-US" dirty="0" err="1"/>
              <a:t>Melankolik</a:t>
            </a:r>
            <a:r>
              <a:rPr lang="en-US" dirty="0"/>
              <a:t> : </a:t>
            </a:r>
            <a:r>
              <a:rPr lang="en-US" dirty="0" err="1"/>
              <a:t>Sumsum</a:t>
            </a:r>
            <a:r>
              <a:rPr lang="en-US" dirty="0"/>
              <a:t> </a:t>
            </a:r>
            <a:r>
              <a:rPr lang="en-US" dirty="0" err="1"/>
              <a:t>hitam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, </a:t>
            </a:r>
            <a:r>
              <a:rPr lang="en-US" dirty="0" err="1"/>
              <a:t>pemurung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c. </a:t>
            </a:r>
            <a:r>
              <a:rPr lang="en-US" dirty="0" err="1"/>
              <a:t>Kholerik</a:t>
            </a:r>
            <a:r>
              <a:rPr lang="en-US" dirty="0"/>
              <a:t>      : </a:t>
            </a:r>
            <a:r>
              <a:rPr lang="en-US" dirty="0" err="1"/>
              <a:t>Sumsum</a:t>
            </a:r>
            <a:r>
              <a:rPr lang="en-US" dirty="0"/>
              <a:t> </a:t>
            </a:r>
            <a:r>
              <a:rPr lang="en-US" dirty="0" err="1"/>
              <a:t>kuning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, </a:t>
            </a:r>
            <a:r>
              <a:rPr lang="en-US" dirty="0" err="1"/>
              <a:t>semangat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                 </a:t>
            </a:r>
            <a:r>
              <a:rPr lang="en-US" dirty="0" err="1"/>
              <a:t>gesit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d. </a:t>
            </a:r>
            <a:r>
              <a:rPr lang="en-US" dirty="0" err="1"/>
              <a:t>Plegmatic</a:t>
            </a:r>
            <a:r>
              <a:rPr lang="en-US" dirty="0"/>
              <a:t>   : </a:t>
            </a:r>
            <a:r>
              <a:rPr lang="en-US" dirty="0" err="1"/>
              <a:t>Lendir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, </a:t>
            </a:r>
            <a:r>
              <a:rPr lang="en-US" dirty="0" err="1"/>
              <a:t>lambat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074" name="Picture 2" descr="2,7 duizend hippocrates rechtenvrije illustraties, stockfoto's en  -afbeeldingen | Shutterstock">
            <a:extLst>
              <a:ext uri="{FF2B5EF4-FFF2-40B4-BE49-F238E27FC236}">
                <a16:creationId xmlns:a16="http://schemas.microsoft.com/office/drawing/2014/main" id="{FE482FC7-6B49-4956-B10E-05C17D404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0170" y="4581127"/>
            <a:ext cx="1594318" cy="2141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6339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71BD66-4123-4774-B3C4-F68A93B8309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6. Democritus ( 460-370 SM), </a:t>
            </a:r>
            <a:r>
              <a:rPr lang="en-US" dirty="0" err="1"/>
              <a:t>jiwa</a:t>
            </a:r>
            <a:r>
              <a:rPr lang="en-US" dirty="0"/>
              <a:t>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atom-atom. </a:t>
            </a:r>
          </a:p>
          <a:p>
            <a:r>
              <a:rPr lang="en-US" dirty="0" err="1"/>
              <a:t>Seluruh</a:t>
            </a:r>
            <a:r>
              <a:rPr lang="en-US" dirty="0"/>
              <a:t> </a:t>
            </a:r>
            <a:r>
              <a:rPr lang="en-US" dirty="0" err="1"/>
              <a:t>realitas</a:t>
            </a:r>
            <a:r>
              <a:rPr lang="en-US" dirty="0"/>
              <a:t> di dunia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partikel-partikel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di 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lagi</a:t>
            </a:r>
            <a:r>
              <a:rPr lang="en-US" dirty="0"/>
              <a:t>, yang </a:t>
            </a:r>
            <a:r>
              <a:rPr lang="en-US" dirty="0" err="1"/>
              <a:t>kelak</a:t>
            </a:r>
            <a:r>
              <a:rPr lang="en-US" dirty="0"/>
              <a:t> oleh Einstein di </a:t>
            </a:r>
            <a:r>
              <a:rPr lang="en-US" dirty="0" err="1"/>
              <a:t>beri</a:t>
            </a:r>
            <a:r>
              <a:rPr lang="en-US" dirty="0"/>
              <a:t> </a:t>
            </a:r>
            <a:r>
              <a:rPr lang="en-US" dirty="0" err="1"/>
              <a:t>nama</a:t>
            </a:r>
            <a:r>
              <a:rPr lang="en-US" dirty="0"/>
              <a:t> Atom. </a:t>
            </a:r>
          </a:p>
          <a:p>
            <a:r>
              <a:rPr lang="en-US" dirty="0" err="1"/>
              <a:t>Prinsip</a:t>
            </a:r>
            <a:r>
              <a:rPr lang="en-US" dirty="0"/>
              <a:t> Democritus </a:t>
            </a:r>
            <a:r>
              <a:rPr lang="en-US" dirty="0" err="1"/>
              <a:t>dianut</a:t>
            </a:r>
            <a:r>
              <a:rPr lang="en-US" dirty="0"/>
              <a:t> oleh Ivan </a:t>
            </a:r>
            <a:r>
              <a:rPr lang="en-US" dirty="0" err="1"/>
              <a:t>Pavloc</a:t>
            </a:r>
            <a:r>
              <a:rPr lang="en-US" dirty="0"/>
              <a:t>, J.B Watson, yang </a:t>
            </a:r>
            <a:r>
              <a:rPr lang="en-US" dirty="0" err="1"/>
              <a:t>berpendapat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“atom”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jiwa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refel-reflek</a:t>
            </a:r>
            <a:r>
              <a:rPr lang="en-US" dirty="0"/>
              <a:t> </a:t>
            </a:r>
            <a:r>
              <a:rPr lang="en-US" dirty="0" err="1"/>
              <a:t>Ithe</a:t>
            </a:r>
            <a:r>
              <a:rPr lang="en-US" dirty="0"/>
              <a:t> reflex are concept)</a:t>
            </a:r>
          </a:p>
          <a:p>
            <a:r>
              <a:rPr lang="en-US" dirty="0"/>
              <a:t>Para </a:t>
            </a:r>
            <a:r>
              <a:rPr lang="en-US" dirty="0" err="1"/>
              <a:t>sarjana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menganggap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jiwa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badan,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jiwa</a:t>
            </a:r>
            <a:r>
              <a:rPr lang="en-US" dirty="0"/>
              <a:t> dan badan </a:t>
            </a:r>
            <a:r>
              <a:rPr lang="en-US" dirty="0" err="1"/>
              <a:t>berasal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unsur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 dan </a:t>
            </a:r>
            <a:r>
              <a:rPr lang="en-US" dirty="0" err="1"/>
              <a:t>tunduk</a:t>
            </a:r>
            <a:r>
              <a:rPr lang="en-US" dirty="0"/>
              <a:t> pada </a:t>
            </a:r>
            <a:r>
              <a:rPr lang="en-US" dirty="0" err="1"/>
              <a:t>hukum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. </a:t>
            </a:r>
            <a:r>
              <a:rPr lang="en-US" dirty="0" err="1"/>
              <a:t>Pandangan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monoisme</a:t>
            </a:r>
            <a:endParaRPr lang="en-US" dirty="0"/>
          </a:p>
          <a:p>
            <a:r>
              <a:rPr lang="en-US" dirty="0" err="1"/>
              <a:t>Pandangan</a:t>
            </a:r>
            <a:r>
              <a:rPr lang="en-US" dirty="0"/>
              <a:t> dualism </a:t>
            </a:r>
            <a:r>
              <a:rPr lang="en-US" dirty="0" err="1"/>
              <a:t>mengatakan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jiwa</a:t>
            </a:r>
            <a:r>
              <a:rPr lang="en-US" dirty="0"/>
              <a:t> dan </a:t>
            </a:r>
          </a:p>
          <a:p>
            <a:pPr marL="0" indent="0">
              <a:buNone/>
            </a:pPr>
            <a:r>
              <a:rPr lang="en-US" dirty="0"/>
              <a:t>    badan </a:t>
            </a:r>
            <a:r>
              <a:rPr lang="en-US" dirty="0" err="1"/>
              <a:t>terpisah</a:t>
            </a:r>
            <a:r>
              <a:rPr lang="en-US" dirty="0"/>
              <a:t> dan </a:t>
            </a:r>
            <a:r>
              <a:rPr lang="en-US" dirty="0" err="1"/>
              <a:t>tunduk</a:t>
            </a:r>
            <a:r>
              <a:rPr lang="en-US" dirty="0"/>
              <a:t> pada </a:t>
            </a:r>
            <a:r>
              <a:rPr lang="en-US" dirty="0" err="1"/>
              <a:t>aturan</a:t>
            </a:r>
            <a:r>
              <a:rPr lang="en-US" dirty="0"/>
              <a:t> yang </a:t>
            </a:r>
            <a:r>
              <a:rPr lang="en-US" dirty="0" err="1"/>
              <a:t>terpisah</a:t>
            </a:r>
            <a:r>
              <a:rPr lang="en-US" dirty="0"/>
              <a:t>.</a:t>
            </a:r>
          </a:p>
          <a:p>
            <a:endParaRPr lang="en-ID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7B3D9E8-336E-4941-AC15-AAF588203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75" y="2667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Filsafat</a:t>
            </a:r>
            <a:endParaRPr lang="en-US" dirty="0"/>
          </a:p>
        </p:txBody>
      </p:sp>
      <p:pic>
        <p:nvPicPr>
          <p:cNvPr id="4098" name="Picture 2" descr="25 Kata-kata Bijak Democritus Tentang Kehidupan, Penuh Makna Mendalam">
            <a:extLst>
              <a:ext uri="{FF2B5EF4-FFF2-40B4-BE49-F238E27FC236}">
                <a16:creationId xmlns:a16="http://schemas.microsoft.com/office/drawing/2014/main" id="{B69D1052-7BBE-4A05-B915-E486180F8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388" y="4441857"/>
            <a:ext cx="1679253" cy="2149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8742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Pandangan</a:t>
            </a:r>
            <a:r>
              <a:rPr lang="en-US" dirty="0"/>
              <a:t> </a:t>
            </a:r>
            <a:r>
              <a:rPr lang="en-US" dirty="0" err="1"/>
              <a:t>Dualisme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279832" cy="485313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1. Socrates (469-399 SM)</a:t>
            </a:r>
          </a:p>
          <a:p>
            <a:pPr>
              <a:buFont typeface="Wingdings" pitchFamily="2" charset="2"/>
              <a:buChar char="q"/>
            </a:pPr>
            <a:r>
              <a:rPr lang="en-US" dirty="0" err="1"/>
              <a:t>Setiap</a:t>
            </a:r>
            <a:r>
              <a:rPr lang="en-US" dirty="0"/>
              <a:t> orang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menjawab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persoalan</a:t>
            </a:r>
            <a:r>
              <a:rPr lang="en-US" dirty="0"/>
              <a:t> yang di </a:t>
            </a:r>
            <a:r>
              <a:rPr lang="en-US" dirty="0" err="1"/>
              <a:t>hadapinya</a:t>
            </a:r>
            <a:r>
              <a:rPr lang="en-US" dirty="0"/>
              <a:t>.</a:t>
            </a:r>
          </a:p>
          <a:p>
            <a:pPr>
              <a:buFont typeface="Wingdings" pitchFamily="2" charset="2"/>
              <a:buChar char="q"/>
            </a:pPr>
            <a:r>
              <a:rPr lang="en-US" dirty="0" err="1"/>
              <a:t>Belajar</a:t>
            </a:r>
            <a:r>
              <a:rPr lang="en-US" dirty="0"/>
              <a:t> yang </a:t>
            </a:r>
            <a:r>
              <a:rPr lang="en-US" dirty="0" err="1"/>
              <a:t>sesungguhnya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.</a:t>
            </a:r>
          </a:p>
          <a:p>
            <a:pPr>
              <a:buFont typeface="Wingdings" pitchFamily="2" charset="2"/>
              <a:buChar char="q"/>
            </a:pPr>
            <a:r>
              <a:rPr lang="en-US" dirty="0" err="1"/>
              <a:t>Dikembangkan</a:t>
            </a:r>
            <a:r>
              <a:rPr lang="en-US" dirty="0"/>
              <a:t> oleh Carl Rogers,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psikoterapi</a:t>
            </a:r>
            <a:r>
              <a:rPr lang="en-US" dirty="0"/>
              <a:t> (non directive technique). Dimana </a:t>
            </a:r>
            <a:r>
              <a:rPr lang="en-US" dirty="0" err="1"/>
              <a:t>Psikolog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psikoterapis</a:t>
            </a:r>
            <a:r>
              <a:rPr lang="en-US" dirty="0"/>
              <a:t> </a:t>
            </a:r>
            <a:r>
              <a:rPr lang="en-US" dirty="0" err="1"/>
              <a:t>menggali</a:t>
            </a:r>
            <a:r>
              <a:rPr lang="en-US" dirty="0"/>
              <a:t> </a:t>
            </a:r>
            <a:r>
              <a:rPr lang="en-US" dirty="0" err="1"/>
              <a:t>persoalan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 </a:t>
            </a:r>
            <a:r>
              <a:rPr lang="en-US" dirty="0" err="1"/>
              <a:t>pasien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 </a:t>
            </a:r>
            <a:r>
              <a:rPr lang="en-US" dirty="0" err="1"/>
              <a:t>sedemikian</a:t>
            </a:r>
            <a:r>
              <a:rPr lang="en-US" dirty="0"/>
              <a:t> </a:t>
            </a:r>
            <a:r>
              <a:rPr lang="en-US" dirty="0" err="1"/>
              <a:t>rupa</a:t>
            </a:r>
            <a:r>
              <a:rPr lang="en-US" dirty="0"/>
              <a:t>,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pasien</a:t>
            </a:r>
            <a:r>
              <a:rPr lang="en-US" dirty="0"/>
              <a:t> </a:t>
            </a:r>
            <a:r>
              <a:rPr lang="en-US" dirty="0" err="1"/>
              <a:t>menyadari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 </a:t>
            </a:r>
            <a:r>
              <a:rPr lang="en-US" dirty="0" err="1"/>
              <a:t>persoalan-persoalannya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terlalu</a:t>
            </a:r>
            <a:r>
              <a:rPr lang="en-US" dirty="0"/>
              <a:t> </a:t>
            </a:r>
            <a:r>
              <a:rPr lang="en-US" dirty="0" err="1"/>
              <a:t>diarhakan</a:t>
            </a:r>
            <a:r>
              <a:rPr lang="en-US" dirty="0"/>
              <a:t> oleh </a:t>
            </a:r>
            <a:r>
              <a:rPr lang="en-US" dirty="0" err="1"/>
              <a:t>psikolog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 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psikoterapisnya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122" name="Picture 2" descr="SOCRATES - Jendela Puspita">
            <a:extLst>
              <a:ext uri="{FF2B5EF4-FFF2-40B4-BE49-F238E27FC236}">
                <a16:creationId xmlns:a16="http://schemas.microsoft.com/office/drawing/2014/main" id="{4EDF46A9-534D-4130-AA8D-7D571EFF6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3703" y="4940623"/>
            <a:ext cx="1688777" cy="1688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6850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Pandangan</a:t>
            </a:r>
            <a:r>
              <a:rPr lang="en-US" dirty="0"/>
              <a:t> </a:t>
            </a:r>
            <a:r>
              <a:rPr lang="en-US" dirty="0" err="1"/>
              <a:t>Dualisme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279832" cy="50292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2. Plato ( 427-347 SM)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Jiwa yang </a:t>
            </a:r>
            <a:r>
              <a:rPr lang="en-US" dirty="0" err="1"/>
              <a:t>berisi</a:t>
            </a:r>
            <a:r>
              <a:rPr lang="en-US" dirty="0"/>
              <a:t> ide-ide </a:t>
            </a:r>
            <a:r>
              <a:rPr lang="en-US" dirty="0" err="1"/>
              <a:t>disebut</a:t>
            </a:r>
            <a:r>
              <a:rPr lang="en-US" dirty="0"/>
              <a:t> psyche, yang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3 </a:t>
            </a:r>
            <a:r>
              <a:rPr lang="en-US" dirty="0" err="1"/>
              <a:t>bagian</a:t>
            </a:r>
            <a:r>
              <a:rPr lang="en-US" dirty="0"/>
              <a:t> : </a:t>
            </a:r>
            <a:r>
              <a:rPr lang="en-US" dirty="0" err="1"/>
              <a:t>Berpikir</a:t>
            </a:r>
            <a:r>
              <a:rPr lang="en-US" dirty="0"/>
              <a:t>, </a:t>
            </a:r>
            <a:r>
              <a:rPr lang="en-US" dirty="0" err="1"/>
              <a:t>berkehendak</a:t>
            </a:r>
            <a:r>
              <a:rPr lang="en-US" dirty="0"/>
              <a:t> dan </a:t>
            </a:r>
            <a:r>
              <a:rPr lang="en-US" dirty="0" err="1"/>
              <a:t>berkeinginan</a:t>
            </a: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err="1"/>
              <a:t>Berpikir</a:t>
            </a:r>
            <a:r>
              <a:rPr lang="en-US" dirty="0"/>
              <a:t> : yang </a:t>
            </a:r>
            <a:r>
              <a:rPr lang="en-US" dirty="0" err="1"/>
              <a:t>berpusat</a:t>
            </a:r>
            <a:r>
              <a:rPr lang="en-US" dirty="0"/>
              <a:t> di </a:t>
            </a:r>
            <a:r>
              <a:rPr lang="en-US" dirty="0" err="1"/>
              <a:t>otak</a:t>
            </a:r>
            <a:r>
              <a:rPr lang="en-US" dirty="0"/>
              <a:t>,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logisticon</a:t>
            </a: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err="1"/>
              <a:t>Berkehendak</a:t>
            </a:r>
            <a:r>
              <a:rPr lang="en-US" dirty="0"/>
              <a:t>, yang </a:t>
            </a:r>
            <a:r>
              <a:rPr lang="en-US" dirty="0" err="1"/>
              <a:t>berpusat</a:t>
            </a:r>
            <a:r>
              <a:rPr lang="en-US" dirty="0"/>
              <a:t> di dada,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thumeticon</a:t>
            </a: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err="1"/>
              <a:t>Berkeinginan</a:t>
            </a:r>
            <a:r>
              <a:rPr lang="en-US" dirty="0"/>
              <a:t>, yang </a:t>
            </a:r>
            <a:r>
              <a:rPr lang="en-US" dirty="0" err="1"/>
              <a:t>berpusat</a:t>
            </a:r>
            <a:r>
              <a:rPr lang="en-US" dirty="0"/>
              <a:t> di </a:t>
            </a:r>
            <a:r>
              <a:rPr lang="en-US" dirty="0" err="1"/>
              <a:t>perut</a:t>
            </a:r>
            <a:r>
              <a:rPr lang="en-US" dirty="0"/>
              <a:t>, </a:t>
            </a:r>
            <a:r>
              <a:rPr lang="en-US" dirty="0" err="1"/>
              <a:t>disebut</a:t>
            </a:r>
            <a:r>
              <a:rPr lang="en-US" dirty="0"/>
              <a:t> abdomen</a:t>
            </a:r>
          </a:p>
          <a:p>
            <a:pPr marL="0" indent="0">
              <a:buNone/>
            </a:pPr>
            <a:r>
              <a:rPr lang="en-US" dirty="0"/>
              <a:t>Plato </a:t>
            </a:r>
            <a:r>
              <a:rPr lang="en-US" dirty="0" err="1"/>
              <a:t>membagi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3 </a:t>
            </a:r>
            <a:r>
              <a:rPr lang="en-US" dirty="0" err="1"/>
              <a:t>kelas</a:t>
            </a:r>
            <a:r>
              <a:rPr lang="en-US" dirty="0"/>
              <a:t> :</a:t>
            </a:r>
          </a:p>
          <a:p>
            <a:pPr marL="514350" indent="-514350">
              <a:buAutoNum type="arabicPeriod"/>
            </a:pPr>
            <a:r>
              <a:rPr lang="en-US" dirty="0" err="1"/>
              <a:t>Filsuf</a:t>
            </a:r>
            <a:r>
              <a:rPr lang="en-US" dirty="0"/>
              <a:t> :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berpikir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masyarakat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 err="1"/>
              <a:t>Serdadu</a:t>
            </a:r>
            <a:r>
              <a:rPr lang="en-US" dirty="0"/>
              <a:t> :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berperang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memenuhi</a:t>
            </a:r>
            <a:r>
              <a:rPr lang="en-US" dirty="0"/>
              <a:t> </a:t>
            </a:r>
            <a:r>
              <a:rPr lang="en-US" dirty="0" err="1"/>
              <a:t>dorongan-dorongan</a:t>
            </a:r>
            <a:r>
              <a:rPr lang="en-US" dirty="0"/>
              <a:t> dan </a:t>
            </a:r>
            <a:r>
              <a:rPr lang="en-US" dirty="0" err="1"/>
              <a:t>kehendak-kehendak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bangsa</a:t>
            </a:r>
            <a:r>
              <a:rPr lang="en-US" dirty="0"/>
              <a:t> lain.</a:t>
            </a:r>
          </a:p>
          <a:p>
            <a:pPr marL="514350" indent="-514350">
              <a:buAutoNum type="arabicPeriod"/>
            </a:pPr>
            <a:r>
              <a:rPr lang="en-US" dirty="0" err="1"/>
              <a:t>Pekerja</a:t>
            </a:r>
            <a:r>
              <a:rPr lang="en-US" dirty="0"/>
              <a:t> : yang </a:t>
            </a:r>
            <a:r>
              <a:rPr lang="en-US" dirty="0" err="1"/>
              <a:t>fungsinya</a:t>
            </a:r>
            <a:r>
              <a:rPr lang="en-US" dirty="0"/>
              <a:t> </a:t>
            </a:r>
            <a:r>
              <a:rPr lang="en-US" dirty="0" err="1"/>
              <a:t>bekerja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memenuhi</a:t>
            </a:r>
            <a:r>
              <a:rPr lang="en-US" dirty="0"/>
              <a:t> </a:t>
            </a:r>
            <a:r>
              <a:rPr lang="en-US" dirty="0" err="1"/>
              <a:t>keinginan-keinginan</a:t>
            </a:r>
            <a:r>
              <a:rPr lang="en-US" dirty="0"/>
              <a:t>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pakaian</a:t>
            </a:r>
            <a:r>
              <a:rPr lang="en-US" dirty="0"/>
              <a:t>, </a:t>
            </a:r>
            <a:r>
              <a:rPr lang="en-US" dirty="0" err="1"/>
              <a:t>makanan</a:t>
            </a:r>
            <a:r>
              <a:rPr lang="en-US" dirty="0"/>
              <a:t> </a:t>
            </a:r>
            <a:r>
              <a:rPr lang="en-US" dirty="0" err="1"/>
              <a:t>dll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memenuhi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dirty="0" err="1"/>
              <a:t>sehari-hari</a:t>
            </a: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</p:txBody>
      </p:sp>
      <p:pic>
        <p:nvPicPr>
          <p:cNvPr id="6146" name="Picture 2" descr="Diantara Peninggalan Plato yang Paling Monumental dan Banyak Menjadi Sumber  Rujukan Ilmuwan">
            <a:extLst>
              <a:ext uri="{FF2B5EF4-FFF2-40B4-BE49-F238E27FC236}">
                <a16:creationId xmlns:a16="http://schemas.microsoft.com/office/drawing/2014/main" id="{06B1D2D7-6E79-4846-BA29-6771BEA5D3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5867412"/>
            <a:ext cx="1778941" cy="1000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082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87C40-4633-47AA-9399-5CA3CA5EC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Pandangan</a:t>
            </a:r>
            <a:r>
              <a:rPr lang="en-US" dirty="0"/>
              <a:t> </a:t>
            </a:r>
            <a:r>
              <a:rPr lang="en-US" dirty="0" err="1"/>
              <a:t>Dualisme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7598D2-CD45-4455-A35C-672E860EF34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279832" cy="50292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3. Aristoteles (384-322 SM), Murid Plato</a:t>
            </a:r>
          </a:p>
          <a:p>
            <a:pPr>
              <a:buFont typeface="Wingdings" pitchFamily="2" charset="2"/>
              <a:buChar char="q"/>
            </a:pPr>
            <a:r>
              <a:rPr lang="en-US" dirty="0" err="1"/>
              <a:t>Sebagai</a:t>
            </a:r>
            <a:r>
              <a:rPr lang="en-US" dirty="0"/>
              <a:t> Bapak </a:t>
            </a:r>
            <a:r>
              <a:rPr lang="en-US" dirty="0" err="1"/>
              <a:t>Psikologi</a:t>
            </a:r>
            <a:r>
              <a:rPr lang="en-US" dirty="0"/>
              <a:t>, </a:t>
            </a:r>
            <a:r>
              <a:rPr lang="en-US" dirty="0" err="1"/>
              <a:t>pandangannya</a:t>
            </a:r>
            <a:r>
              <a:rPr lang="en-US" dirty="0"/>
              <a:t> </a:t>
            </a:r>
            <a:r>
              <a:rPr lang="en-US" dirty="0" err="1"/>
              <a:t>tertuang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buku</a:t>
            </a:r>
            <a:r>
              <a:rPr lang="en-US" dirty="0"/>
              <a:t> </a:t>
            </a:r>
            <a:r>
              <a:rPr lang="en-US" dirty="0" err="1"/>
              <a:t>DeAnima</a:t>
            </a: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err="1"/>
              <a:t>Segala</a:t>
            </a:r>
            <a:r>
              <a:rPr lang="en-US" dirty="0"/>
              <a:t> </a:t>
            </a:r>
            <a:r>
              <a:rPr lang="en-US" dirty="0" err="1"/>
              <a:t>sesuatu</a:t>
            </a:r>
            <a:r>
              <a:rPr lang="en-US" dirty="0"/>
              <a:t> </a:t>
            </a:r>
            <a:r>
              <a:rPr lang="en-US" dirty="0" err="1"/>
              <a:t>berbentuk</a:t>
            </a:r>
            <a:r>
              <a:rPr lang="en-US" dirty="0"/>
              <a:t> </a:t>
            </a:r>
            <a:r>
              <a:rPr lang="en-US" dirty="0" err="1"/>
              <a:t>kejiwaan</a:t>
            </a:r>
            <a:r>
              <a:rPr lang="en-US" dirty="0"/>
              <a:t> (form) dan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menempati</a:t>
            </a:r>
            <a:r>
              <a:rPr lang="en-US" dirty="0"/>
              <a:t> </a:t>
            </a:r>
            <a:r>
              <a:rPr lang="en-US" dirty="0" err="1"/>
              <a:t>wujud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(matter)</a:t>
            </a:r>
          </a:p>
          <a:p>
            <a:pPr>
              <a:buFont typeface="Wingdings" pitchFamily="2" charset="2"/>
              <a:buChar char="q"/>
            </a:pPr>
            <a:r>
              <a:rPr lang="en-US" dirty="0" err="1"/>
              <a:t>Penganut</a:t>
            </a:r>
            <a:r>
              <a:rPr lang="en-US" dirty="0"/>
              <a:t> </a:t>
            </a:r>
            <a:r>
              <a:rPr lang="en-US" dirty="0" err="1"/>
              <a:t>paham</a:t>
            </a:r>
            <a:r>
              <a:rPr lang="en-US" dirty="0"/>
              <a:t> </a:t>
            </a:r>
            <a:r>
              <a:rPr lang="en-US" dirty="0" err="1"/>
              <a:t>empirisme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segala</a:t>
            </a:r>
            <a:r>
              <a:rPr lang="en-US" dirty="0"/>
              <a:t> </a:t>
            </a:r>
            <a:r>
              <a:rPr lang="en-US" dirty="0" err="1"/>
              <a:t>sesuatu</a:t>
            </a:r>
            <a:r>
              <a:rPr lang="en-US" dirty="0"/>
              <a:t> </a:t>
            </a:r>
            <a:r>
              <a:rPr lang="en-US" dirty="0" err="1"/>
              <a:t>bertitik</a:t>
            </a:r>
            <a:r>
              <a:rPr lang="en-US" dirty="0"/>
              <a:t> </a:t>
            </a:r>
            <a:r>
              <a:rPr lang="en-US" dirty="0" err="1"/>
              <a:t>tolak</a:t>
            </a:r>
            <a:r>
              <a:rPr lang="en-US" dirty="0"/>
              <a:t> pada </a:t>
            </a:r>
            <a:r>
              <a:rPr lang="en-US" dirty="0" err="1"/>
              <a:t>realita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matter.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3 </a:t>
            </a:r>
            <a:r>
              <a:rPr lang="en-US" dirty="0" err="1"/>
              <a:t>Macam</a:t>
            </a:r>
            <a:r>
              <a:rPr lang="en-US" dirty="0"/>
              <a:t> Form :</a:t>
            </a:r>
          </a:p>
          <a:p>
            <a:pPr marL="715963" indent="-715963">
              <a:buNone/>
            </a:pPr>
            <a:r>
              <a:rPr lang="en-US" dirty="0"/>
              <a:t>    a. Plant yang </a:t>
            </a:r>
            <a:r>
              <a:rPr lang="en-US" dirty="0" err="1"/>
              <a:t>mengontrol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vegetative (</a:t>
            </a:r>
            <a:r>
              <a:rPr lang="en-ID" b="0" i="0" dirty="0" err="1">
                <a:solidFill>
                  <a:srgbClr val="001D35"/>
                </a:solidFill>
                <a:effectLst/>
                <a:latin typeface="Google Sans"/>
              </a:rPr>
              <a:t>tumbuhan</a:t>
            </a:r>
            <a:r>
              <a:rPr lang="en-ID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en-ID" b="0" i="0" dirty="0" err="1">
                <a:solidFill>
                  <a:srgbClr val="001D35"/>
                </a:solidFill>
                <a:effectLst/>
                <a:latin typeface="Google Sans"/>
              </a:rPr>
              <a:t>sebagai</a:t>
            </a:r>
            <a:r>
              <a:rPr lang="en-ID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en-ID" b="0" i="0" dirty="0" err="1">
                <a:solidFill>
                  <a:srgbClr val="001D35"/>
                </a:solidFill>
                <a:effectLst/>
                <a:latin typeface="Google Sans"/>
              </a:rPr>
              <a:t>bagian</a:t>
            </a:r>
            <a:r>
              <a:rPr lang="en-ID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en-ID" b="0" i="0" dirty="0" err="1">
                <a:solidFill>
                  <a:srgbClr val="001D35"/>
                </a:solidFill>
                <a:effectLst/>
                <a:latin typeface="Google Sans"/>
              </a:rPr>
              <a:t>dari</a:t>
            </a:r>
            <a:r>
              <a:rPr lang="en-ID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en-ID" b="0" i="0" dirty="0" err="1">
                <a:solidFill>
                  <a:srgbClr val="001D35"/>
                </a:solidFill>
                <a:effectLst/>
                <a:latin typeface="Google Sans"/>
              </a:rPr>
              <a:t>organisme</a:t>
            </a:r>
            <a:r>
              <a:rPr lang="en-ID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en-ID" b="0" i="0" dirty="0" err="1">
                <a:solidFill>
                  <a:srgbClr val="001D35"/>
                </a:solidFill>
                <a:effectLst/>
                <a:latin typeface="Google Sans"/>
              </a:rPr>
              <a:t>hidup</a:t>
            </a:r>
            <a:r>
              <a:rPr lang="en-ID" b="0" i="0" dirty="0">
                <a:solidFill>
                  <a:srgbClr val="001D35"/>
                </a:solidFill>
                <a:effectLst/>
                <a:latin typeface="Google Sans"/>
              </a:rPr>
              <a:t>, di mana </a:t>
            </a:r>
            <a:r>
              <a:rPr lang="en-ID" b="0" i="0" dirty="0" err="1">
                <a:solidFill>
                  <a:srgbClr val="001D35"/>
                </a:solidFill>
                <a:effectLst/>
                <a:latin typeface="Google Sans"/>
              </a:rPr>
              <a:t>mereka</a:t>
            </a:r>
            <a:r>
              <a:rPr lang="en-ID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en-ID" b="0" i="0" dirty="0" err="1">
                <a:solidFill>
                  <a:srgbClr val="001D35"/>
                </a:solidFill>
                <a:effectLst/>
                <a:latin typeface="Google Sans"/>
              </a:rPr>
              <a:t>memiliki</a:t>
            </a:r>
            <a:r>
              <a:rPr lang="en-ID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en-ID" b="0" i="0" dirty="0" err="1">
                <a:solidFill>
                  <a:srgbClr val="001D35"/>
                </a:solidFill>
                <a:effectLst/>
                <a:latin typeface="Google Sans"/>
              </a:rPr>
              <a:t>jiwa</a:t>
            </a:r>
            <a:r>
              <a:rPr lang="en-ID" b="0" i="0" dirty="0">
                <a:solidFill>
                  <a:srgbClr val="001D35"/>
                </a:solidFill>
                <a:effectLst/>
                <a:latin typeface="Google Sans"/>
              </a:rPr>
              <a:t> (anima)</a:t>
            </a:r>
          </a:p>
          <a:p>
            <a:pPr marL="715963" indent="-350838">
              <a:buNone/>
            </a:pPr>
            <a:r>
              <a:rPr lang="en-ID" dirty="0">
                <a:solidFill>
                  <a:srgbClr val="001D35"/>
                </a:solidFill>
                <a:latin typeface="Google Sans"/>
              </a:rPr>
              <a:t>b. Animal yang </a:t>
            </a:r>
            <a:r>
              <a:rPr lang="en-ID" dirty="0" err="1">
                <a:solidFill>
                  <a:srgbClr val="001D35"/>
                </a:solidFill>
                <a:latin typeface="Google Sans"/>
              </a:rPr>
              <a:t>dapat</a:t>
            </a:r>
            <a:r>
              <a:rPr lang="en-ID" dirty="0">
                <a:solidFill>
                  <a:srgbClr val="001D35"/>
                </a:solidFill>
                <a:latin typeface="Google Sans"/>
              </a:rPr>
              <a:t> </a:t>
            </a:r>
            <a:r>
              <a:rPr lang="en-ID" dirty="0" err="1">
                <a:solidFill>
                  <a:srgbClr val="001D35"/>
                </a:solidFill>
                <a:latin typeface="Google Sans"/>
              </a:rPr>
              <a:t>dilihat</a:t>
            </a:r>
            <a:r>
              <a:rPr lang="en-ID" dirty="0">
                <a:solidFill>
                  <a:srgbClr val="001D35"/>
                </a:solidFill>
                <a:latin typeface="Google Sans"/>
              </a:rPr>
              <a:t> </a:t>
            </a:r>
            <a:r>
              <a:rPr lang="en-ID" dirty="0" err="1">
                <a:solidFill>
                  <a:srgbClr val="001D35"/>
                </a:solidFill>
                <a:latin typeface="Google Sans"/>
              </a:rPr>
              <a:t>dalam</a:t>
            </a:r>
            <a:r>
              <a:rPr lang="en-ID" dirty="0">
                <a:solidFill>
                  <a:srgbClr val="001D35"/>
                </a:solidFill>
                <a:latin typeface="Google Sans"/>
              </a:rPr>
              <a:t> </a:t>
            </a:r>
            <a:r>
              <a:rPr lang="en-ID" dirty="0" err="1">
                <a:solidFill>
                  <a:srgbClr val="001D35"/>
                </a:solidFill>
                <a:latin typeface="Google Sans"/>
              </a:rPr>
              <a:t>fungsi-fungsi</a:t>
            </a:r>
            <a:r>
              <a:rPr lang="en-ID" dirty="0">
                <a:solidFill>
                  <a:srgbClr val="001D35"/>
                </a:solidFill>
                <a:latin typeface="Google Sans"/>
              </a:rPr>
              <a:t> </a:t>
            </a:r>
            <a:r>
              <a:rPr lang="en-ID" dirty="0" err="1">
                <a:solidFill>
                  <a:srgbClr val="001D35"/>
                </a:solidFill>
                <a:latin typeface="Google Sans"/>
              </a:rPr>
              <a:t>seperti</a:t>
            </a:r>
            <a:r>
              <a:rPr lang="en-ID" dirty="0">
                <a:solidFill>
                  <a:srgbClr val="001D35"/>
                </a:solidFill>
                <a:latin typeface="Google Sans"/>
              </a:rPr>
              <a:t> </a:t>
            </a:r>
            <a:r>
              <a:rPr lang="en-ID" dirty="0" err="1">
                <a:solidFill>
                  <a:srgbClr val="001D35"/>
                </a:solidFill>
                <a:latin typeface="Google Sans"/>
              </a:rPr>
              <a:t>mengingat</a:t>
            </a:r>
            <a:r>
              <a:rPr lang="en-ID" dirty="0">
                <a:solidFill>
                  <a:srgbClr val="001D35"/>
                </a:solidFill>
                <a:latin typeface="Google Sans"/>
              </a:rPr>
              <a:t>, </a:t>
            </a:r>
            <a:r>
              <a:rPr lang="en-ID" dirty="0" err="1">
                <a:solidFill>
                  <a:srgbClr val="001D35"/>
                </a:solidFill>
                <a:latin typeface="Google Sans"/>
              </a:rPr>
              <a:t>mengharap</a:t>
            </a:r>
            <a:r>
              <a:rPr lang="en-ID" dirty="0">
                <a:solidFill>
                  <a:srgbClr val="001D35"/>
                </a:solidFill>
                <a:latin typeface="Google Sans"/>
              </a:rPr>
              <a:t>, </a:t>
            </a:r>
            <a:r>
              <a:rPr lang="en-ID" dirty="0" err="1">
                <a:solidFill>
                  <a:srgbClr val="001D35"/>
                </a:solidFill>
                <a:latin typeface="Google Sans"/>
              </a:rPr>
              <a:t>persepsi</a:t>
            </a:r>
            <a:r>
              <a:rPr lang="en-ID" dirty="0">
                <a:solidFill>
                  <a:srgbClr val="001D35"/>
                </a:solidFill>
                <a:latin typeface="Google Sans"/>
              </a:rPr>
              <a:t> dan </a:t>
            </a:r>
            <a:r>
              <a:rPr lang="en-ID" dirty="0" err="1">
                <a:solidFill>
                  <a:srgbClr val="001D35"/>
                </a:solidFill>
                <a:latin typeface="Google Sans"/>
              </a:rPr>
              <a:t>sebagainya</a:t>
            </a:r>
            <a:endParaRPr lang="en-ID" dirty="0">
              <a:solidFill>
                <a:srgbClr val="001D35"/>
              </a:solidFill>
              <a:latin typeface="Google Sans"/>
            </a:endParaRPr>
          </a:p>
          <a:p>
            <a:pPr marL="715963" indent="-350838">
              <a:buNone/>
            </a:pPr>
            <a:r>
              <a:rPr lang="en-ID" b="0" i="0" dirty="0">
                <a:solidFill>
                  <a:srgbClr val="001D35"/>
                </a:solidFill>
                <a:effectLst/>
                <a:latin typeface="Google Sans"/>
              </a:rPr>
              <a:t>c. </a:t>
            </a:r>
            <a:r>
              <a:rPr lang="en-ID" b="0" i="0" dirty="0" err="1">
                <a:solidFill>
                  <a:srgbClr val="001D35"/>
                </a:solidFill>
                <a:effectLst/>
                <a:latin typeface="Google Sans"/>
              </a:rPr>
              <a:t>Rasional</a:t>
            </a:r>
            <a:r>
              <a:rPr lang="en-ID" b="0" i="0" dirty="0">
                <a:solidFill>
                  <a:srgbClr val="001D35"/>
                </a:solidFill>
                <a:effectLst/>
                <a:latin typeface="Google Sans"/>
              </a:rPr>
              <a:t> yang </a:t>
            </a:r>
            <a:r>
              <a:rPr lang="en-ID" b="0" i="0" dirty="0" err="1">
                <a:solidFill>
                  <a:srgbClr val="001D35"/>
                </a:solidFill>
                <a:effectLst/>
                <a:latin typeface="Google Sans"/>
              </a:rPr>
              <a:t>ememungkinkan</a:t>
            </a:r>
            <a:r>
              <a:rPr lang="en-ID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en-ID" b="0" i="0" dirty="0" err="1">
                <a:solidFill>
                  <a:srgbClr val="001D35"/>
                </a:solidFill>
                <a:effectLst/>
                <a:latin typeface="Google Sans"/>
              </a:rPr>
              <a:t>manusia</a:t>
            </a:r>
            <a:r>
              <a:rPr lang="en-ID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en-ID" b="0" i="0" dirty="0" err="1">
                <a:solidFill>
                  <a:srgbClr val="001D35"/>
                </a:solidFill>
                <a:effectLst/>
                <a:latin typeface="Google Sans"/>
              </a:rPr>
              <a:t>melakukan</a:t>
            </a:r>
            <a:r>
              <a:rPr lang="en-ID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</a:p>
          <a:p>
            <a:pPr marL="715963" indent="-350838">
              <a:buNone/>
            </a:pPr>
            <a:r>
              <a:rPr lang="en-ID" dirty="0">
                <a:solidFill>
                  <a:srgbClr val="001D35"/>
                </a:solidFill>
                <a:latin typeface="Google Sans"/>
              </a:rPr>
              <a:t>    </a:t>
            </a:r>
            <a:r>
              <a:rPr lang="en-ID" b="0" i="0" dirty="0" err="1">
                <a:solidFill>
                  <a:srgbClr val="001D35"/>
                </a:solidFill>
                <a:effectLst/>
                <a:latin typeface="Google Sans"/>
              </a:rPr>
              <a:t>penalaran</a:t>
            </a:r>
            <a:r>
              <a:rPr lang="en-ID" b="0" i="0" dirty="0">
                <a:solidFill>
                  <a:srgbClr val="001D35"/>
                </a:solidFill>
                <a:effectLst/>
                <a:latin typeface="Google Sans"/>
              </a:rPr>
              <a:t> (reasoning) dan </a:t>
            </a:r>
            <a:r>
              <a:rPr lang="en-ID" b="0" i="0" dirty="0" err="1">
                <a:solidFill>
                  <a:srgbClr val="001D35"/>
                </a:solidFill>
                <a:effectLst/>
                <a:latin typeface="Google Sans"/>
              </a:rPr>
              <a:t>membentuk</a:t>
            </a:r>
            <a:r>
              <a:rPr lang="en-ID" b="0" i="0" dirty="0">
                <a:solidFill>
                  <a:srgbClr val="001D35"/>
                </a:solidFill>
                <a:effectLst/>
                <a:latin typeface="Google Sans"/>
              </a:rPr>
              <a:t> </a:t>
            </a:r>
            <a:r>
              <a:rPr lang="en-ID" b="0" i="0" dirty="0" err="1">
                <a:solidFill>
                  <a:srgbClr val="001D35"/>
                </a:solidFill>
                <a:effectLst/>
                <a:latin typeface="Google Sans"/>
              </a:rPr>
              <a:t>konsep-konsep</a:t>
            </a:r>
            <a:r>
              <a:rPr lang="en-ID" b="0" i="0" dirty="0">
                <a:solidFill>
                  <a:srgbClr val="001D35"/>
                </a:solidFill>
                <a:effectLst/>
                <a:latin typeface="Google Sans"/>
              </a:rPr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ID" dirty="0"/>
          </a:p>
        </p:txBody>
      </p:sp>
      <p:pic>
        <p:nvPicPr>
          <p:cNvPr id="4" name="Picture 2" descr="Asal Usul Pengetahuan dan Metode Pengajaran Ala Aristoteles | The Columnist">
            <a:extLst>
              <a:ext uri="{FF2B5EF4-FFF2-40B4-BE49-F238E27FC236}">
                <a16:creationId xmlns:a16="http://schemas.microsoft.com/office/drawing/2014/main" id="{666D21A2-D19B-4999-A582-A9347ADB15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9038" y="5445224"/>
            <a:ext cx="1312473" cy="141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5768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pandangan</a:t>
            </a:r>
            <a:r>
              <a:rPr lang="en-US" dirty="0"/>
              <a:t> </a:t>
            </a:r>
            <a:r>
              <a:rPr lang="en-US" dirty="0" err="1"/>
              <a:t>tokoh-tokoh</a:t>
            </a:r>
            <a:r>
              <a:rPr lang="en-US" dirty="0"/>
              <a:t> </a:t>
            </a:r>
            <a:r>
              <a:rPr lang="en-US" dirty="0" err="1"/>
              <a:t>gereja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1. St. Augustine (354-430 SM)</a:t>
            </a:r>
          </a:p>
          <a:p>
            <a:pPr>
              <a:buFont typeface="Wingdings" pitchFamily="2" charset="2"/>
              <a:buChar char="q"/>
            </a:pP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dasarnya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alam</a:t>
            </a:r>
            <a:r>
              <a:rPr lang="en-US" dirty="0"/>
              <a:t>. </a:t>
            </a:r>
            <a:r>
              <a:rPr lang="en-US" dirty="0" err="1"/>
              <a:t>Diri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di </a:t>
            </a:r>
            <a:r>
              <a:rPr lang="en-US" dirty="0" err="1"/>
              <a:t>berikan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alam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dorongan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dorongan</a:t>
            </a:r>
            <a:r>
              <a:rPr lang="en-US" dirty="0"/>
              <a:t> </a:t>
            </a:r>
            <a:r>
              <a:rPr lang="en-US" dirty="0" err="1"/>
              <a:t>jahat</a:t>
            </a:r>
            <a:r>
              <a:rPr lang="en-US" dirty="0"/>
              <a:t>.</a:t>
            </a:r>
          </a:p>
          <a:p>
            <a:pPr>
              <a:buFont typeface="Wingdings" pitchFamily="2" charset="2"/>
              <a:buChar char="q"/>
            </a:pP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di </a:t>
            </a:r>
            <a:r>
              <a:rPr lang="en-US" dirty="0" err="1"/>
              <a:t>bersihkan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dosa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kesalahan</a:t>
            </a: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err="1"/>
              <a:t>Mengamati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perbedaan</a:t>
            </a:r>
            <a:r>
              <a:rPr lang="en-US" dirty="0"/>
              <a:t> </a:t>
            </a:r>
            <a:r>
              <a:rPr lang="en-US" dirty="0" err="1"/>
              <a:t>individu</a:t>
            </a:r>
            <a:r>
              <a:rPr lang="en-US" dirty="0"/>
              <a:t> (individual difference)</a:t>
            </a:r>
          </a:p>
          <a:p>
            <a:pPr>
              <a:buFont typeface="Wingdings" pitchFamily="2" charset="2"/>
              <a:buChar char="q"/>
            </a:pPr>
            <a:r>
              <a:rPr lang="en-US" dirty="0" err="1"/>
              <a:t>Bapak</a:t>
            </a:r>
            <a:r>
              <a:rPr lang="en-US" dirty="0"/>
              <a:t> </a:t>
            </a:r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fakultas</a:t>
            </a:r>
            <a:r>
              <a:rPr lang="en-US" dirty="0"/>
              <a:t>,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jiwa</a:t>
            </a:r>
            <a:r>
              <a:rPr lang="en-US" dirty="0"/>
              <a:t>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bagian-bagian</a:t>
            </a:r>
            <a:r>
              <a:rPr lang="en-US" dirty="0"/>
              <a:t> (</a:t>
            </a:r>
            <a:r>
              <a:rPr lang="en-US" dirty="0" err="1"/>
              <a:t>Fakultas</a:t>
            </a:r>
            <a:r>
              <a:rPr lang="en-US" dirty="0"/>
              <a:t>). </a:t>
            </a:r>
            <a:r>
              <a:rPr lang="en-US" dirty="0" err="1"/>
              <a:t>Fakultas</a:t>
            </a:r>
            <a:r>
              <a:rPr lang="en-US" dirty="0"/>
              <a:t> </a:t>
            </a:r>
            <a:r>
              <a:rPr lang="en-US" dirty="0" err="1"/>
              <a:t>terdiri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 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ingatan</a:t>
            </a:r>
            <a:r>
              <a:rPr lang="en-US" dirty="0"/>
              <a:t>, </a:t>
            </a:r>
            <a:r>
              <a:rPr lang="en-US" dirty="0" err="1"/>
              <a:t>imaginasi</a:t>
            </a:r>
            <a:r>
              <a:rPr lang="en-US" dirty="0"/>
              <a:t>, </a:t>
            </a:r>
            <a:r>
              <a:rPr lang="en-US" dirty="0" err="1"/>
              <a:t>kemauan</a:t>
            </a:r>
            <a:r>
              <a:rPr lang="en-US" dirty="0"/>
              <a:t>, </a:t>
            </a:r>
            <a:r>
              <a:rPr lang="en-US" dirty="0" err="1"/>
              <a:t>akal</a:t>
            </a:r>
            <a:r>
              <a:rPr lang="en-US" dirty="0"/>
              <a:t> </a:t>
            </a:r>
            <a:r>
              <a:rPr lang="en-US" dirty="0" err="1"/>
              <a:t>dsb</a:t>
            </a:r>
            <a:r>
              <a:rPr lang="en-US" dirty="0"/>
              <a:t>.</a:t>
            </a:r>
          </a:p>
        </p:txBody>
      </p:sp>
      <p:pic>
        <p:nvPicPr>
          <p:cNvPr id="7170" name="Picture 2" descr="Hidup Batin ala Santo Agustinus Halaman 1 - Kompasiana.com">
            <a:extLst>
              <a:ext uri="{FF2B5EF4-FFF2-40B4-BE49-F238E27FC236}">
                <a16:creationId xmlns:a16="http://schemas.microsoft.com/office/drawing/2014/main" id="{23EB5DAD-CA42-4D5A-B213-B9365F4AFA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4935900"/>
            <a:ext cx="1408562" cy="192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8672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pandangan</a:t>
            </a:r>
            <a:r>
              <a:rPr lang="en-US" dirty="0"/>
              <a:t> </a:t>
            </a:r>
            <a:r>
              <a:rPr lang="en-US" dirty="0" err="1"/>
              <a:t>tokoh-tokoh</a:t>
            </a:r>
            <a:r>
              <a:rPr lang="en-US" dirty="0"/>
              <a:t> </a:t>
            </a:r>
            <a:r>
              <a:rPr lang="en-US" dirty="0" err="1"/>
              <a:t>gereja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2. St. Thomas Aquinas (1225-1274)</a:t>
            </a:r>
          </a:p>
          <a:p>
            <a:pPr>
              <a:buFont typeface="Wingdings" pitchFamily="2" charset="2"/>
              <a:buChar char="q"/>
            </a:pP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membenarkan</a:t>
            </a:r>
            <a:r>
              <a:rPr lang="en-US" dirty="0"/>
              <a:t> </a:t>
            </a:r>
            <a:r>
              <a:rPr lang="en-US" dirty="0" err="1"/>
              <a:t>bercampurnya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jiwa</a:t>
            </a:r>
            <a:r>
              <a:rPr lang="en-US" dirty="0"/>
              <a:t> (mind)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Roh</a:t>
            </a:r>
            <a:r>
              <a:rPr lang="en-US" dirty="0"/>
              <a:t> (soul)</a:t>
            </a:r>
          </a:p>
          <a:p>
            <a:pPr>
              <a:buFont typeface="Wingdings" pitchFamily="2" charset="2"/>
              <a:buChar char="q"/>
            </a:pPr>
            <a:r>
              <a:rPr lang="en-US" dirty="0" err="1"/>
              <a:t>Pengetahuan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agama,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yang </a:t>
            </a:r>
            <a:r>
              <a:rPr lang="en-US" dirty="0" err="1"/>
              <a:t>berbeda</a:t>
            </a:r>
            <a:r>
              <a:rPr lang="en-US" dirty="0"/>
              <a:t>.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pengetahua</a:t>
            </a:r>
            <a:r>
              <a:rPr lang="en-US" dirty="0"/>
              <a:t> </a:t>
            </a:r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kebenaran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pengamatan</a:t>
            </a:r>
            <a:r>
              <a:rPr lang="en-US" dirty="0"/>
              <a:t> </a:t>
            </a:r>
            <a:r>
              <a:rPr lang="en-US" dirty="0" err="1"/>
              <a:t>empiris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alam</a:t>
            </a:r>
            <a:r>
              <a:rPr lang="en-US" dirty="0"/>
              <a:t>, </a:t>
            </a:r>
            <a:r>
              <a:rPr lang="en-US" dirty="0" err="1"/>
              <a:t>sedangkan</a:t>
            </a:r>
            <a:r>
              <a:rPr lang="en-US" dirty="0"/>
              <a:t> </a:t>
            </a:r>
            <a:r>
              <a:rPr lang="en-US" dirty="0" err="1"/>
              <a:t>roh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agama yang </a:t>
            </a:r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kebenaran</a:t>
            </a:r>
            <a:r>
              <a:rPr lang="en-US" dirty="0"/>
              <a:t> di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hari</a:t>
            </a:r>
            <a:r>
              <a:rPr lang="en-US" dirty="0"/>
              <a:t>.</a:t>
            </a:r>
          </a:p>
          <a:p>
            <a:pPr>
              <a:buFont typeface="Wingdings" pitchFamily="2" charset="2"/>
              <a:buChar char="q"/>
            </a:pPr>
            <a:r>
              <a:rPr lang="en-US" dirty="0" err="1"/>
              <a:t>Tingkah</a:t>
            </a:r>
            <a:r>
              <a:rPr lang="en-US" dirty="0"/>
              <a:t> </a:t>
            </a:r>
            <a:r>
              <a:rPr lang="en-US" dirty="0" err="1"/>
              <a:t>laku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selalu</a:t>
            </a:r>
            <a:r>
              <a:rPr lang="en-US" dirty="0"/>
              <a:t> </a:t>
            </a:r>
            <a:r>
              <a:rPr lang="en-US" dirty="0" err="1"/>
              <a:t>mengandung</a:t>
            </a:r>
            <a:r>
              <a:rPr lang="en-US" dirty="0"/>
              <a:t> </a:t>
            </a:r>
            <a:r>
              <a:rPr lang="en-US" dirty="0" err="1"/>
              <a:t>pilihan</a:t>
            </a:r>
            <a:r>
              <a:rPr lang="en-US" dirty="0"/>
              <a:t> dan </a:t>
            </a:r>
            <a:r>
              <a:rPr lang="en-US" dirty="0" err="1"/>
              <a:t>bertanggung</a:t>
            </a:r>
            <a:r>
              <a:rPr lang="en-US" dirty="0"/>
              <a:t> </a:t>
            </a:r>
            <a:r>
              <a:rPr lang="en-US" dirty="0" err="1"/>
              <a:t>jawab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pilihannya</a:t>
            </a:r>
            <a:r>
              <a:rPr lang="en-US" dirty="0"/>
              <a:t>.</a:t>
            </a:r>
          </a:p>
          <a:p>
            <a:pPr>
              <a:buFont typeface="Wingdings" pitchFamily="2" charset="2"/>
              <a:buChar char="q"/>
            </a:pP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Bapak</a:t>
            </a:r>
            <a:r>
              <a:rPr lang="en-US" dirty="0"/>
              <a:t> </a:t>
            </a:r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rasional</a:t>
            </a:r>
            <a:r>
              <a:rPr lang="en-US" dirty="0"/>
              <a:t>, </a:t>
            </a:r>
            <a:r>
              <a:rPr lang="en-US" dirty="0" err="1"/>
              <a:t>mengatakan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akal</a:t>
            </a:r>
            <a:r>
              <a:rPr lang="en-US" dirty="0"/>
              <a:t> </a:t>
            </a:r>
            <a:r>
              <a:rPr lang="en-US" dirty="0" err="1"/>
              <a:t>memegang</a:t>
            </a:r>
            <a:r>
              <a:rPr lang="en-US" dirty="0"/>
              <a:t> </a:t>
            </a:r>
            <a:r>
              <a:rPr lang="en-US" dirty="0" err="1"/>
              <a:t>peranan</a:t>
            </a:r>
            <a:r>
              <a:rPr lang="en-US" dirty="0"/>
              <a:t> </a:t>
            </a:r>
            <a:r>
              <a:rPr lang="en-US" dirty="0" err="1"/>
              <a:t>penting</a:t>
            </a:r>
            <a:r>
              <a:rPr lang="en-US" dirty="0"/>
              <a:t>.</a:t>
            </a:r>
          </a:p>
        </p:txBody>
      </p:sp>
      <p:pic>
        <p:nvPicPr>
          <p:cNvPr id="8194" name="Picture 2" descr="Santo Thomas Aquinas: Biografi, Kehidupan, Filsafat &amp; Teologi">
            <a:extLst>
              <a:ext uri="{FF2B5EF4-FFF2-40B4-BE49-F238E27FC236}">
                <a16:creationId xmlns:a16="http://schemas.microsoft.com/office/drawing/2014/main" id="{64E89E72-E4AC-4D34-AA13-7F3A86EF93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318760"/>
            <a:ext cx="1444744" cy="1444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43012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masa</a:t>
            </a:r>
            <a:r>
              <a:rPr lang="en-US" dirty="0"/>
              <a:t> </a:t>
            </a:r>
            <a:r>
              <a:rPr lang="en-US" dirty="0" err="1"/>
              <a:t>Renaisans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0292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1. Francis Bacon (1561-1626)</a:t>
            </a:r>
          </a:p>
          <a:p>
            <a:pPr>
              <a:buFont typeface="Wingdings" pitchFamily="2" charset="2"/>
              <a:buChar char="q"/>
            </a:pPr>
            <a:r>
              <a:rPr lang="en-US" dirty="0" err="1"/>
              <a:t>Menolak</a:t>
            </a:r>
            <a:r>
              <a:rPr lang="en-US" dirty="0"/>
              <a:t> </a:t>
            </a:r>
            <a:r>
              <a:rPr lang="en-US" dirty="0" err="1"/>
              <a:t>pandangan</a:t>
            </a:r>
            <a:r>
              <a:rPr lang="en-US" dirty="0"/>
              <a:t> </a:t>
            </a:r>
            <a:r>
              <a:rPr lang="en-US" dirty="0" err="1"/>
              <a:t>rasionalis</a:t>
            </a:r>
            <a:r>
              <a:rPr lang="en-US" dirty="0"/>
              <a:t>, dan </a:t>
            </a:r>
            <a:r>
              <a:rPr lang="en-US" dirty="0" err="1"/>
              <a:t>menolak</a:t>
            </a:r>
            <a:r>
              <a:rPr lang="en-US" dirty="0"/>
              <a:t> </a:t>
            </a:r>
            <a:r>
              <a:rPr lang="en-US" dirty="0" err="1"/>
              <a:t>anggapan</a:t>
            </a:r>
            <a:r>
              <a:rPr lang="en-US" dirty="0"/>
              <a:t> Aristoteles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materilah</a:t>
            </a:r>
            <a:r>
              <a:rPr lang="en-US" dirty="0"/>
              <a:t> yang </a:t>
            </a:r>
            <a:r>
              <a:rPr lang="en-US" dirty="0" err="1"/>
              <a:t>penting</a:t>
            </a:r>
            <a:r>
              <a:rPr lang="en-US" dirty="0"/>
              <a:t> dan </a:t>
            </a:r>
            <a:r>
              <a:rPr lang="en-US" dirty="0" err="1"/>
              <a:t>materi</a:t>
            </a:r>
            <a:r>
              <a:rPr lang="en-US" dirty="0"/>
              <a:t>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potensi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diubah</a:t>
            </a:r>
            <a:r>
              <a:rPr lang="en-US" dirty="0"/>
              <a:t> dan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materi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kebenarannya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dirty="0"/>
              <a:t>2. Rene Descartes (1596-1650)</a:t>
            </a:r>
          </a:p>
          <a:p>
            <a:pPr>
              <a:buFont typeface="Wingdings" pitchFamily="2" charset="2"/>
              <a:buChar char="q"/>
            </a:pPr>
            <a:r>
              <a:rPr lang="en-US" dirty="0" err="1"/>
              <a:t>Ahli</a:t>
            </a:r>
            <a:r>
              <a:rPr lang="en-US" dirty="0"/>
              <a:t> </a:t>
            </a:r>
            <a:r>
              <a:rPr lang="en-US" dirty="0" err="1"/>
              <a:t>matematika</a:t>
            </a:r>
            <a:r>
              <a:rPr lang="en-US" dirty="0"/>
              <a:t>, </a:t>
            </a:r>
            <a:r>
              <a:rPr lang="en-US" dirty="0" err="1"/>
              <a:t>ahli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faal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ahli</a:t>
            </a:r>
            <a:r>
              <a:rPr lang="en-US" dirty="0"/>
              <a:t> </a:t>
            </a:r>
            <a:r>
              <a:rPr lang="en-US" dirty="0" err="1"/>
              <a:t>filsafat</a:t>
            </a:r>
            <a:r>
              <a:rPr lang="en-US" dirty="0"/>
              <a:t> yang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perhatian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gejala</a:t>
            </a:r>
            <a:r>
              <a:rPr lang="en-US" dirty="0"/>
              <a:t> </a:t>
            </a:r>
            <a:r>
              <a:rPr lang="en-US" dirty="0" err="1"/>
              <a:t>kejiwaan</a:t>
            </a:r>
            <a:r>
              <a:rPr lang="en-US" dirty="0"/>
              <a:t>. </a:t>
            </a:r>
            <a:r>
              <a:rPr lang="en-US" dirty="0" err="1"/>
              <a:t>Konsepnya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kesadaran</a:t>
            </a:r>
            <a:r>
              <a:rPr lang="en-US" dirty="0"/>
              <a:t>.</a:t>
            </a:r>
          </a:p>
          <a:p>
            <a:pPr>
              <a:buFont typeface="Wingdings" pitchFamily="2" charset="2"/>
              <a:buChar char="q"/>
            </a:pPr>
            <a:r>
              <a:rPr lang="en-US" dirty="0" err="1"/>
              <a:t>Ucapan</a:t>
            </a:r>
            <a:r>
              <a:rPr lang="en-US" dirty="0"/>
              <a:t> yang </a:t>
            </a:r>
            <a:r>
              <a:rPr lang="en-US" dirty="0" err="1"/>
              <a:t>terkenal</a:t>
            </a:r>
            <a:r>
              <a:rPr lang="en-US" dirty="0"/>
              <a:t> : “Cogito Ergo Sum” yang </a:t>
            </a:r>
            <a:r>
              <a:rPr lang="en-US" dirty="0" err="1"/>
              <a:t>artinya</a:t>
            </a:r>
            <a:r>
              <a:rPr lang="en-US" dirty="0"/>
              <a:t> “ </a:t>
            </a:r>
            <a:r>
              <a:rPr lang="en-US" dirty="0" err="1"/>
              <a:t>Saya</a:t>
            </a:r>
            <a:r>
              <a:rPr lang="en-US" dirty="0"/>
              <a:t> </a:t>
            </a:r>
            <a:r>
              <a:rPr lang="en-US" dirty="0" err="1"/>
              <a:t>berpikir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saya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”</a:t>
            </a:r>
          </a:p>
          <a:p>
            <a:pPr>
              <a:buFont typeface="Wingdings" pitchFamily="2" charset="2"/>
              <a:buChar char="q"/>
            </a:pPr>
            <a:r>
              <a:rPr lang="en-US" dirty="0" err="1"/>
              <a:t>Penganut</a:t>
            </a:r>
            <a:r>
              <a:rPr lang="en-US" dirty="0"/>
              <a:t> </a:t>
            </a:r>
            <a:r>
              <a:rPr lang="en-US" dirty="0" err="1"/>
              <a:t>Rasionalisme</a:t>
            </a:r>
            <a:r>
              <a:rPr lang="en-US" dirty="0"/>
              <a:t> yang </a:t>
            </a:r>
            <a:r>
              <a:rPr lang="en-US" dirty="0" err="1"/>
              <a:t>terlalu</a:t>
            </a:r>
            <a:r>
              <a:rPr lang="en-US" dirty="0"/>
              <a:t> </a:t>
            </a:r>
            <a:r>
              <a:rPr lang="en-US" dirty="0" err="1"/>
              <a:t>yakin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dirinya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 </a:t>
            </a:r>
            <a:r>
              <a:rPr lang="en-US" dirty="0" err="1"/>
              <a:t>saja</a:t>
            </a:r>
            <a:r>
              <a:rPr lang="en-US" dirty="0"/>
              <a:t>,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satu-satunya</a:t>
            </a:r>
            <a:r>
              <a:rPr lang="en-US" dirty="0"/>
              <a:t> yang </a:t>
            </a:r>
            <a:r>
              <a:rPr lang="en-US" dirty="0" err="1"/>
              <a:t>diketahuinya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pikirannya</a:t>
            </a:r>
            <a:r>
              <a:rPr lang="en-US" dirty="0"/>
              <a:t> </a:t>
            </a:r>
            <a:r>
              <a:rPr lang="en-US" dirty="0" err="1"/>
              <a:t>sendiri</a:t>
            </a: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/>
              <a:t>Ada 2 </a:t>
            </a:r>
            <a:r>
              <a:rPr lang="en-US" dirty="0" err="1"/>
              <a:t>tingkah</a:t>
            </a:r>
            <a:r>
              <a:rPr lang="en-US" dirty="0"/>
              <a:t> </a:t>
            </a:r>
            <a:r>
              <a:rPr lang="en-US" dirty="0" err="1"/>
              <a:t>laku</a:t>
            </a:r>
            <a:r>
              <a:rPr lang="en-US" dirty="0"/>
              <a:t> :</a:t>
            </a:r>
          </a:p>
          <a:p>
            <a:pPr marL="0" indent="0">
              <a:buNone/>
            </a:pPr>
            <a:r>
              <a:rPr lang="en-US" dirty="0"/>
              <a:t>     a. </a:t>
            </a:r>
            <a:r>
              <a:rPr lang="en-US" dirty="0" err="1"/>
              <a:t>Tingkah</a:t>
            </a:r>
            <a:r>
              <a:rPr lang="en-US" dirty="0"/>
              <a:t> </a:t>
            </a:r>
            <a:r>
              <a:rPr lang="en-US" dirty="0" err="1"/>
              <a:t>laku</a:t>
            </a:r>
            <a:r>
              <a:rPr lang="en-US" dirty="0"/>
              <a:t> </a:t>
            </a:r>
            <a:r>
              <a:rPr lang="en-US" dirty="0" err="1"/>
              <a:t>mekanis</a:t>
            </a:r>
            <a:r>
              <a:rPr lang="en-US" dirty="0"/>
              <a:t> </a:t>
            </a:r>
            <a:r>
              <a:rPr lang="en-US" dirty="0" err="1"/>
              <a:t>terdapat</a:t>
            </a:r>
            <a:r>
              <a:rPr lang="en-US" dirty="0"/>
              <a:t> pada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hewan</a:t>
            </a:r>
            <a:r>
              <a:rPr lang="en-US" dirty="0"/>
              <a:t> dan </a:t>
            </a:r>
          </a:p>
          <a:p>
            <a:pPr marL="0" indent="0">
              <a:buNone/>
            </a:pPr>
            <a:r>
              <a:rPr lang="en-US" dirty="0"/>
              <a:t>         Sebagian 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tingkah</a:t>
            </a:r>
            <a:r>
              <a:rPr lang="en-US" dirty="0"/>
              <a:t> </a:t>
            </a:r>
            <a:r>
              <a:rPr lang="en-US" dirty="0" err="1"/>
              <a:t>laku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</a:p>
          <a:p>
            <a:pPr marL="0" indent="274638">
              <a:buNone/>
            </a:pPr>
            <a:r>
              <a:rPr lang="en-US" dirty="0"/>
              <a:t>b. </a:t>
            </a:r>
            <a:r>
              <a:rPr lang="en-US" dirty="0" err="1"/>
              <a:t>Tingkah</a:t>
            </a:r>
            <a:r>
              <a:rPr lang="en-US" dirty="0"/>
              <a:t> </a:t>
            </a:r>
            <a:r>
              <a:rPr lang="en-US" dirty="0" err="1"/>
              <a:t>laku</a:t>
            </a:r>
            <a:r>
              <a:rPr lang="en-US" dirty="0"/>
              <a:t> </a:t>
            </a:r>
            <a:r>
              <a:rPr lang="en-US" dirty="0" err="1"/>
              <a:t>rasional</a:t>
            </a:r>
            <a:r>
              <a:rPr lang="en-US" dirty="0"/>
              <a:t> yang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terdapat</a:t>
            </a:r>
            <a:r>
              <a:rPr lang="en-US" dirty="0"/>
              <a:t> pada </a:t>
            </a:r>
            <a:r>
              <a:rPr lang="en-US" dirty="0" err="1"/>
              <a:t>manusia</a:t>
            </a:r>
            <a:endParaRPr lang="en-US" dirty="0"/>
          </a:p>
        </p:txBody>
      </p:sp>
      <p:pic>
        <p:nvPicPr>
          <p:cNvPr id="9218" name="Picture 2" descr="Francis Bacon: Biografi, Negarawan Inggris, Filsuf">
            <a:extLst>
              <a:ext uri="{FF2B5EF4-FFF2-40B4-BE49-F238E27FC236}">
                <a16:creationId xmlns:a16="http://schemas.microsoft.com/office/drawing/2014/main" id="{4FBFD845-6E1B-4F31-A8F8-FC29C8B53B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1188" y="4949873"/>
            <a:ext cx="1814476" cy="1817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30772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masa</a:t>
            </a:r>
            <a:r>
              <a:rPr lang="en-US" dirty="0"/>
              <a:t> </a:t>
            </a:r>
            <a:r>
              <a:rPr lang="en-US" dirty="0" err="1"/>
              <a:t>Renaisans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3. Thomas Hobbes (1588-1679)</a:t>
            </a:r>
          </a:p>
          <a:p>
            <a:pPr>
              <a:buFont typeface="Wingdings" pitchFamily="2" charset="2"/>
              <a:buChar char="q"/>
            </a:pP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mekanis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psikologi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semboyannya</a:t>
            </a:r>
            <a:r>
              <a:rPr lang="en-US" dirty="0"/>
              <a:t> : </a:t>
            </a:r>
            <a:r>
              <a:rPr lang="en-US" dirty="0" err="1"/>
              <a:t>Segala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wujud</a:t>
            </a:r>
            <a:r>
              <a:rPr lang="en-US" dirty="0"/>
              <a:t>, </a:t>
            </a:r>
            <a:r>
              <a:rPr lang="en-US" dirty="0" err="1"/>
              <a:t>segala</a:t>
            </a:r>
            <a:r>
              <a:rPr lang="en-US" dirty="0"/>
              <a:t> yang </a:t>
            </a:r>
            <a:r>
              <a:rPr lang="en-US" dirty="0" err="1"/>
              <a:t>muncul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gerak</a:t>
            </a:r>
            <a:r>
              <a:rPr lang="en-US" dirty="0"/>
              <a:t>.</a:t>
            </a:r>
          </a:p>
          <a:p>
            <a:pPr>
              <a:buFont typeface="Wingdings" pitchFamily="2" charset="2"/>
              <a:buChar char="q"/>
            </a:pPr>
            <a:r>
              <a:rPr lang="en-US" dirty="0" err="1"/>
              <a:t>Setiap</a:t>
            </a:r>
            <a:r>
              <a:rPr lang="en-US" dirty="0"/>
              <a:t> orang </a:t>
            </a:r>
            <a:r>
              <a:rPr lang="en-US" dirty="0" err="1"/>
              <a:t>mementingkan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 (selfish),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melindungi</a:t>
            </a:r>
            <a:r>
              <a:rPr lang="en-US" dirty="0"/>
              <a:t> </a:t>
            </a:r>
            <a:r>
              <a:rPr lang="en-US" dirty="0" err="1"/>
              <a:t>diei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, </a:t>
            </a:r>
            <a:r>
              <a:rPr lang="en-US" dirty="0" err="1"/>
              <a:t>mengakui</a:t>
            </a:r>
            <a:r>
              <a:rPr lang="en-US" dirty="0"/>
              <a:t> </a:t>
            </a:r>
            <a:r>
              <a:rPr lang="en-US" dirty="0" err="1"/>
              <a:t>hak-hak</a:t>
            </a:r>
            <a:r>
              <a:rPr lang="en-US" dirty="0"/>
              <a:t> orang lain,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kontrak</a:t>
            </a:r>
            <a:r>
              <a:rPr lang="en-US" dirty="0"/>
              <a:t> </a:t>
            </a:r>
            <a:r>
              <a:rPr lang="en-US" dirty="0" err="1"/>
              <a:t>sosial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menjaga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melindungi</a:t>
            </a:r>
            <a:r>
              <a:rPr lang="en-US" dirty="0"/>
              <a:t> </a:t>
            </a:r>
            <a:r>
              <a:rPr lang="en-US" dirty="0" err="1"/>
              <a:t>hak-hak</a:t>
            </a:r>
            <a:r>
              <a:rPr lang="en-US" dirty="0"/>
              <a:t> orang lain.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</p:txBody>
      </p:sp>
      <p:pic>
        <p:nvPicPr>
          <p:cNvPr id="10242" name="Picture 2" descr="Hobbes, Thomas: Filsafat Moral dan Politik | Ensiklopedia Filsafat Internet">
            <a:extLst>
              <a:ext uri="{FF2B5EF4-FFF2-40B4-BE49-F238E27FC236}">
                <a16:creationId xmlns:a16="http://schemas.microsoft.com/office/drawing/2014/main" id="{80753CFD-3044-4CA1-B41C-090C1A9D9D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062114"/>
            <a:ext cx="1345307" cy="1817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36272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Masa</a:t>
            </a:r>
            <a:r>
              <a:rPr lang="en-US" dirty="0"/>
              <a:t> </a:t>
            </a:r>
            <a:r>
              <a:rPr lang="en-US" dirty="0" err="1"/>
              <a:t>Titik</a:t>
            </a:r>
            <a:r>
              <a:rPr lang="en-US" dirty="0"/>
              <a:t> </a:t>
            </a:r>
            <a:r>
              <a:rPr lang="en-US" dirty="0" err="1"/>
              <a:t>Terang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Psikologi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279832" cy="5257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/>
              <a:t>1. John Locke ( 1632-1704)</a:t>
            </a:r>
          </a:p>
          <a:p>
            <a:pPr>
              <a:buFont typeface="Wingdings" pitchFamily="2" charset="2"/>
              <a:buChar char="q"/>
            </a:pPr>
            <a:r>
              <a:rPr lang="en-US" sz="3100" dirty="0" err="1"/>
              <a:t>Filsuf</a:t>
            </a:r>
            <a:r>
              <a:rPr lang="en-US" sz="3100" dirty="0"/>
              <a:t> </a:t>
            </a:r>
            <a:r>
              <a:rPr lang="en-US" sz="3100" dirty="0" err="1"/>
              <a:t>dari</a:t>
            </a:r>
            <a:r>
              <a:rPr lang="en-US" sz="3100" dirty="0"/>
              <a:t> </a:t>
            </a:r>
            <a:r>
              <a:rPr lang="en-US" sz="3100" dirty="0" err="1"/>
              <a:t>Inggris</a:t>
            </a:r>
            <a:endParaRPr lang="en-US" sz="3100" dirty="0"/>
          </a:p>
          <a:p>
            <a:pPr>
              <a:buFont typeface="Wingdings" pitchFamily="2" charset="2"/>
              <a:buChar char="q"/>
            </a:pPr>
            <a:r>
              <a:rPr lang="en-US" sz="3100" dirty="0" err="1"/>
              <a:t>Teori</a:t>
            </a:r>
            <a:r>
              <a:rPr lang="en-US" sz="3100" dirty="0"/>
              <a:t> Tabula Rasa, </a:t>
            </a:r>
            <a:r>
              <a:rPr lang="en-US" sz="3100" dirty="0" err="1"/>
              <a:t>jiwa</a:t>
            </a:r>
            <a:r>
              <a:rPr lang="en-US" sz="3100" dirty="0"/>
              <a:t> </a:t>
            </a:r>
            <a:r>
              <a:rPr lang="en-US" sz="3100" dirty="0" err="1"/>
              <a:t>saat</a:t>
            </a:r>
            <a:r>
              <a:rPr lang="en-US" sz="3100" dirty="0"/>
              <a:t> </a:t>
            </a:r>
            <a:r>
              <a:rPr lang="en-US" sz="3100" dirty="0" err="1"/>
              <a:t>manusia</a:t>
            </a:r>
            <a:r>
              <a:rPr lang="en-US" sz="3100" dirty="0"/>
              <a:t> </a:t>
            </a:r>
            <a:r>
              <a:rPr lang="en-US" sz="3100" dirty="0" err="1"/>
              <a:t>dilahirkan</a:t>
            </a:r>
            <a:r>
              <a:rPr lang="en-US" sz="3100" dirty="0"/>
              <a:t> </a:t>
            </a:r>
          </a:p>
          <a:p>
            <a:pPr marL="0" indent="0">
              <a:buNone/>
            </a:pPr>
            <a:r>
              <a:rPr lang="en-US" sz="3100" dirty="0"/>
              <a:t>     </a:t>
            </a:r>
            <a:r>
              <a:rPr lang="en-US" sz="3100" dirty="0" err="1"/>
              <a:t>masih</a:t>
            </a:r>
            <a:r>
              <a:rPr lang="en-US" sz="3100" dirty="0"/>
              <a:t> </a:t>
            </a:r>
            <a:r>
              <a:rPr lang="en-US" sz="3100" dirty="0" err="1"/>
              <a:t>bersih</a:t>
            </a:r>
            <a:r>
              <a:rPr lang="en-US" sz="3100" dirty="0"/>
              <a:t> </a:t>
            </a:r>
            <a:r>
              <a:rPr lang="en-US" sz="3100" dirty="0" err="1"/>
              <a:t>bagaikan</a:t>
            </a:r>
            <a:r>
              <a:rPr lang="en-US" sz="3100" dirty="0"/>
              <a:t> tabula rasa.</a:t>
            </a:r>
          </a:p>
          <a:p>
            <a:pPr>
              <a:buFont typeface="Wingdings" pitchFamily="2" charset="2"/>
              <a:buChar char="q"/>
            </a:pPr>
            <a:r>
              <a:rPr lang="en-US" sz="3100" dirty="0" err="1"/>
              <a:t>Jiwa</a:t>
            </a:r>
            <a:r>
              <a:rPr lang="en-US" sz="3100" dirty="0"/>
              <a:t> </a:t>
            </a:r>
            <a:r>
              <a:rPr lang="en-US" sz="3100" dirty="0" err="1"/>
              <a:t>manusia</a:t>
            </a:r>
            <a:r>
              <a:rPr lang="en-US" sz="3100" dirty="0"/>
              <a:t> </a:t>
            </a:r>
            <a:r>
              <a:rPr lang="en-US" sz="3100" dirty="0" err="1"/>
              <a:t>dihubungkan</a:t>
            </a:r>
            <a:r>
              <a:rPr lang="en-US" sz="3100" dirty="0"/>
              <a:t> </a:t>
            </a:r>
            <a:r>
              <a:rPr lang="en-US" sz="3100" dirty="0" err="1"/>
              <a:t>dengan</a:t>
            </a:r>
            <a:r>
              <a:rPr lang="en-US" sz="3100" dirty="0"/>
              <a:t> </a:t>
            </a:r>
            <a:r>
              <a:rPr lang="en-US" sz="3100" dirty="0" err="1"/>
              <a:t>dunia</a:t>
            </a:r>
            <a:r>
              <a:rPr lang="en-US" sz="3100" dirty="0"/>
              <a:t> </a:t>
            </a:r>
            <a:r>
              <a:rPr lang="en-US" sz="3100" dirty="0" err="1"/>
              <a:t>luar</a:t>
            </a:r>
            <a:r>
              <a:rPr lang="en-US" sz="3100" dirty="0"/>
              <a:t> </a:t>
            </a:r>
            <a:r>
              <a:rPr lang="en-US" sz="3100" dirty="0" err="1"/>
              <a:t>melalui</a:t>
            </a:r>
            <a:r>
              <a:rPr lang="en-US" sz="3100" dirty="0"/>
              <a:t> </a:t>
            </a:r>
            <a:r>
              <a:rPr lang="en-US" sz="3100" dirty="0" err="1"/>
              <a:t>panca</a:t>
            </a:r>
            <a:r>
              <a:rPr lang="en-US" sz="3100" dirty="0"/>
              <a:t> </a:t>
            </a:r>
            <a:r>
              <a:rPr lang="en-US" sz="3100" dirty="0" err="1"/>
              <a:t>indra</a:t>
            </a:r>
            <a:r>
              <a:rPr lang="en-US" sz="3100" dirty="0"/>
              <a:t>. Benda di </a:t>
            </a:r>
            <a:r>
              <a:rPr lang="en-US" sz="3100" dirty="0" err="1"/>
              <a:t>luar</a:t>
            </a:r>
            <a:r>
              <a:rPr lang="en-US" sz="3100" dirty="0"/>
              <a:t> di </a:t>
            </a:r>
            <a:r>
              <a:rPr lang="en-US" sz="3100" dirty="0" err="1"/>
              <a:t>tangkap</a:t>
            </a:r>
            <a:r>
              <a:rPr lang="en-US" sz="3100" dirty="0"/>
              <a:t> </a:t>
            </a:r>
            <a:r>
              <a:rPr lang="en-US" sz="3100" dirty="0" err="1"/>
              <a:t>oleh</a:t>
            </a:r>
            <a:r>
              <a:rPr lang="en-US" sz="3100" dirty="0"/>
              <a:t> </a:t>
            </a:r>
            <a:r>
              <a:rPr lang="en-US" sz="3100" dirty="0" err="1"/>
              <a:t>panca</a:t>
            </a:r>
            <a:r>
              <a:rPr lang="en-US" sz="3100" dirty="0"/>
              <a:t> </a:t>
            </a:r>
            <a:r>
              <a:rPr lang="en-US" sz="3100" dirty="0" err="1"/>
              <a:t>indra</a:t>
            </a:r>
            <a:r>
              <a:rPr lang="en-US" sz="3100" dirty="0"/>
              <a:t> </a:t>
            </a:r>
            <a:r>
              <a:rPr lang="en-US" sz="3100" dirty="0" err="1"/>
              <a:t>dan</a:t>
            </a:r>
            <a:r>
              <a:rPr lang="en-US" sz="3100" dirty="0"/>
              <a:t> </a:t>
            </a:r>
            <a:r>
              <a:rPr lang="en-US" sz="3100" dirty="0" err="1"/>
              <a:t>diteruskan</a:t>
            </a:r>
            <a:r>
              <a:rPr lang="en-US" sz="3100" dirty="0"/>
              <a:t> </a:t>
            </a:r>
            <a:r>
              <a:rPr lang="en-US" sz="3100" dirty="0" err="1"/>
              <a:t>ke</a:t>
            </a:r>
            <a:r>
              <a:rPr lang="en-US" sz="3100" dirty="0"/>
              <a:t> </a:t>
            </a:r>
            <a:r>
              <a:rPr lang="en-US" sz="3100" dirty="0" err="1"/>
              <a:t>dalam</a:t>
            </a:r>
            <a:r>
              <a:rPr lang="en-US" sz="3100" dirty="0"/>
              <a:t> </a:t>
            </a:r>
            <a:r>
              <a:rPr lang="en-US" sz="3100" dirty="0" err="1"/>
              <a:t>jiwa</a:t>
            </a:r>
            <a:r>
              <a:rPr lang="en-US" sz="3100" dirty="0"/>
              <a:t> </a:t>
            </a:r>
            <a:r>
              <a:rPr lang="en-US" sz="3100" dirty="0" err="1"/>
              <a:t>manusia</a:t>
            </a:r>
            <a:r>
              <a:rPr lang="en-US" sz="3100" dirty="0"/>
              <a:t> </a:t>
            </a:r>
            <a:r>
              <a:rPr lang="en-US" sz="3100" dirty="0" err="1"/>
              <a:t>dan</a:t>
            </a:r>
            <a:r>
              <a:rPr lang="en-US" sz="3100" dirty="0"/>
              <a:t> </a:t>
            </a:r>
            <a:r>
              <a:rPr lang="en-US" sz="3100" dirty="0" err="1"/>
              <a:t>ditangkap</a:t>
            </a:r>
            <a:r>
              <a:rPr lang="en-US" sz="3100" dirty="0"/>
              <a:t> </a:t>
            </a:r>
            <a:r>
              <a:rPr lang="en-US" sz="3100" dirty="0" err="1"/>
              <a:t>sebagai</a:t>
            </a:r>
            <a:r>
              <a:rPr lang="en-US" sz="3100" dirty="0"/>
              <a:t> ide-ide. Ide yang </a:t>
            </a:r>
            <a:r>
              <a:rPr lang="en-US" sz="3100" dirty="0" err="1"/>
              <a:t>berasal</a:t>
            </a:r>
            <a:r>
              <a:rPr lang="en-US" sz="3100" dirty="0"/>
              <a:t> </a:t>
            </a:r>
            <a:r>
              <a:rPr lang="en-US" sz="3100" dirty="0" err="1"/>
              <a:t>dari</a:t>
            </a:r>
            <a:r>
              <a:rPr lang="en-US" sz="3100" dirty="0"/>
              <a:t> </a:t>
            </a:r>
            <a:r>
              <a:rPr lang="en-US" sz="3100" dirty="0" err="1"/>
              <a:t>penginderaa</a:t>
            </a:r>
            <a:r>
              <a:rPr lang="en-US" sz="3100" dirty="0"/>
              <a:t> </a:t>
            </a:r>
            <a:r>
              <a:rPr lang="en-US" sz="3100" dirty="0" err="1"/>
              <a:t>disebut</a:t>
            </a:r>
            <a:r>
              <a:rPr lang="en-US" sz="3100" dirty="0"/>
              <a:t> ide simple.</a:t>
            </a:r>
          </a:p>
          <a:p>
            <a:pPr>
              <a:buFont typeface="Wingdings" pitchFamily="2" charset="2"/>
              <a:buChar char="q"/>
            </a:pPr>
            <a:r>
              <a:rPr lang="en-US" sz="3100" dirty="0"/>
              <a:t>Ide simple </a:t>
            </a:r>
            <a:r>
              <a:rPr lang="en-US" sz="3100" dirty="0" err="1"/>
              <a:t>melalui</a:t>
            </a:r>
            <a:r>
              <a:rPr lang="en-US" sz="3100" dirty="0"/>
              <a:t> </a:t>
            </a:r>
            <a:r>
              <a:rPr lang="en-US" sz="3100" dirty="0" err="1"/>
              <a:t>asosiasi</a:t>
            </a:r>
            <a:r>
              <a:rPr lang="en-US" sz="3100" dirty="0"/>
              <a:t> </a:t>
            </a:r>
            <a:r>
              <a:rPr lang="en-US" sz="3100" dirty="0" err="1"/>
              <a:t>menjadi</a:t>
            </a:r>
            <a:r>
              <a:rPr lang="en-US" sz="3100" dirty="0"/>
              <a:t> ide </a:t>
            </a:r>
            <a:r>
              <a:rPr lang="en-US" sz="3100" dirty="0" err="1"/>
              <a:t>majemuk</a:t>
            </a:r>
            <a:r>
              <a:rPr lang="en-US" sz="3100" dirty="0"/>
              <a:t> </a:t>
            </a:r>
            <a:r>
              <a:rPr lang="en-US" sz="3100" dirty="0" err="1"/>
              <a:t>atau</a:t>
            </a:r>
            <a:r>
              <a:rPr lang="en-US" sz="3100" dirty="0"/>
              <a:t> ide </a:t>
            </a:r>
            <a:r>
              <a:rPr lang="en-US" sz="3100" dirty="0" err="1"/>
              <a:t>komplek</a:t>
            </a:r>
            <a:r>
              <a:rPr lang="en-US" sz="3100" dirty="0"/>
              <a:t>.</a:t>
            </a:r>
          </a:p>
          <a:p>
            <a:pPr>
              <a:buFont typeface="Wingdings" pitchFamily="2" charset="2"/>
              <a:buChar char="q"/>
            </a:pPr>
            <a:r>
              <a:rPr lang="en-US" sz="3100" dirty="0" err="1"/>
              <a:t>Misal</a:t>
            </a:r>
            <a:r>
              <a:rPr lang="en-US" sz="3100" dirty="0"/>
              <a:t> </a:t>
            </a:r>
            <a:r>
              <a:rPr lang="en-US" sz="3100" dirty="0" err="1"/>
              <a:t>meja</a:t>
            </a:r>
            <a:r>
              <a:rPr lang="en-US" sz="3100" dirty="0"/>
              <a:t> </a:t>
            </a:r>
            <a:r>
              <a:rPr lang="en-US" sz="3100" dirty="0" err="1"/>
              <a:t>kursi</a:t>
            </a:r>
            <a:r>
              <a:rPr lang="en-US" sz="3100" dirty="0"/>
              <a:t> </a:t>
            </a:r>
            <a:r>
              <a:rPr lang="en-US" sz="3100" dirty="0" err="1"/>
              <a:t>lemari</a:t>
            </a:r>
            <a:r>
              <a:rPr lang="en-US" sz="3100" dirty="0"/>
              <a:t> </a:t>
            </a:r>
            <a:r>
              <a:rPr lang="en-US" sz="3100" dirty="0" err="1"/>
              <a:t>dihubungkan</a:t>
            </a:r>
            <a:r>
              <a:rPr lang="en-US" sz="3100" dirty="0"/>
              <a:t> </a:t>
            </a:r>
            <a:r>
              <a:rPr lang="en-US" sz="3100" dirty="0" err="1"/>
              <a:t>menjadi</a:t>
            </a:r>
            <a:r>
              <a:rPr lang="en-US" sz="3100" dirty="0"/>
              <a:t> ide </a:t>
            </a:r>
            <a:r>
              <a:rPr lang="en-US" sz="3100" dirty="0" err="1"/>
              <a:t>komplek</a:t>
            </a:r>
            <a:r>
              <a:rPr lang="en-US" sz="3100" dirty="0"/>
              <a:t> </a:t>
            </a:r>
            <a:r>
              <a:rPr lang="en-US" sz="3100" dirty="0" err="1"/>
              <a:t>perabotan</a:t>
            </a:r>
            <a:r>
              <a:rPr lang="en-US" sz="3100" dirty="0"/>
              <a:t> </a:t>
            </a:r>
            <a:r>
              <a:rPr lang="en-US" sz="3100" dirty="0" err="1"/>
              <a:t>rumah</a:t>
            </a:r>
            <a:r>
              <a:rPr lang="en-US" sz="3100" dirty="0"/>
              <a:t> </a:t>
            </a:r>
            <a:r>
              <a:rPr lang="en-US" sz="3100" dirty="0" err="1"/>
              <a:t>tangga</a:t>
            </a:r>
            <a:r>
              <a:rPr lang="en-US" sz="3100" dirty="0"/>
              <a:t> </a:t>
            </a:r>
          </a:p>
          <a:p>
            <a:pPr>
              <a:buFont typeface="Wingdings" pitchFamily="2" charset="2"/>
              <a:buChar char="q"/>
            </a:pPr>
            <a:r>
              <a:rPr lang="en-US" sz="3100" dirty="0" err="1"/>
              <a:t>Konsekwensi</a:t>
            </a:r>
            <a:r>
              <a:rPr lang="en-US" sz="3100" dirty="0"/>
              <a:t> tabula rasa </a:t>
            </a:r>
            <a:r>
              <a:rPr lang="en-US" sz="3100" dirty="0" err="1"/>
              <a:t>bahwa</a:t>
            </a:r>
            <a:r>
              <a:rPr lang="en-US" sz="3100" dirty="0"/>
              <a:t> </a:t>
            </a:r>
            <a:r>
              <a:rPr lang="en-US" sz="3100" dirty="0" err="1"/>
              <a:t>setiap</a:t>
            </a:r>
            <a:r>
              <a:rPr lang="en-US" sz="3100" dirty="0"/>
              <a:t> </a:t>
            </a:r>
            <a:r>
              <a:rPr lang="en-US" sz="3100" dirty="0" err="1"/>
              <a:t>tingkah</a:t>
            </a:r>
            <a:r>
              <a:rPr lang="en-US" sz="3100" dirty="0"/>
              <a:t> </a:t>
            </a:r>
            <a:r>
              <a:rPr lang="en-US" sz="3100" dirty="0" err="1"/>
              <a:t>laku</a:t>
            </a:r>
            <a:r>
              <a:rPr lang="en-US" sz="3100" dirty="0"/>
              <a:t> </a:t>
            </a:r>
            <a:r>
              <a:rPr lang="en-US" sz="3100" dirty="0" err="1"/>
              <a:t>dapat</a:t>
            </a:r>
            <a:r>
              <a:rPr lang="en-US" sz="3100" dirty="0"/>
              <a:t> </a:t>
            </a:r>
            <a:r>
              <a:rPr lang="en-US" sz="3100" dirty="0" err="1"/>
              <a:t>diubah</a:t>
            </a:r>
            <a:r>
              <a:rPr lang="en-US" sz="3100" dirty="0"/>
              <a:t> </a:t>
            </a:r>
            <a:r>
              <a:rPr lang="en-US" sz="3100" dirty="0" err="1"/>
              <a:t>melalui</a:t>
            </a:r>
            <a:r>
              <a:rPr lang="en-US" sz="3100" dirty="0"/>
              <a:t> </a:t>
            </a:r>
            <a:r>
              <a:rPr lang="en-US" sz="3100" dirty="0" err="1"/>
              <a:t>pengalaman</a:t>
            </a:r>
            <a:r>
              <a:rPr lang="en-US" sz="3100" dirty="0"/>
              <a:t> </a:t>
            </a:r>
            <a:r>
              <a:rPr lang="en-US" sz="3100" dirty="0" err="1"/>
              <a:t>baru</a:t>
            </a:r>
            <a:r>
              <a:rPr lang="en-US" sz="3100" dirty="0"/>
              <a:t>. </a:t>
            </a:r>
            <a:r>
              <a:rPr lang="en-US" sz="3100" dirty="0" err="1"/>
              <a:t>Prinsip</a:t>
            </a:r>
            <a:r>
              <a:rPr lang="en-US" sz="3100" dirty="0"/>
              <a:t> </a:t>
            </a:r>
            <a:r>
              <a:rPr lang="en-US" sz="3100" dirty="0" err="1"/>
              <a:t>ini</a:t>
            </a:r>
            <a:r>
              <a:rPr lang="en-US" sz="3100" dirty="0"/>
              <a:t> </a:t>
            </a:r>
            <a:r>
              <a:rPr lang="en-US" sz="3100" dirty="0" err="1"/>
              <a:t>disebut</a:t>
            </a:r>
            <a:r>
              <a:rPr lang="en-US" sz="3100" dirty="0"/>
              <a:t> </a:t>
            </a:r>
            <a:r>
              <a:rPr lang="en-US" sz="3100" dirty="0" err="1"/>
              <a:t>modifikasi</a:t>
            </a:r>
            <a:r>
              <a:rPr lang="en-US" sz="3100" dirty="0"/>
              <a:t> </a:t>
            </a:r>
            <a:r>
              <a:rPr lang="en-US" sz="3100" dirty="0" err="1"/>
              <a:t>tingkah</a:t>
            </a:r>
            <a:r>
              <a:rPr lang="en-US" sz="3100" dirty="0"/>
              <a:t> </a:t>
            </a:r>
            <a:r>
              <a:rPr lang="en-US" sz="3100" dirty="0" err="1"/>
              <a:t>laku</a:t>
            </a:r>
            <a:r>
              <a:rPr lang="en-US" sz="3100" dirty="0"/>
              <a:t> (behavior modification).</a:t>
            </a:r>
          </a:p>
          <a:p>
            <a:pPr>
              <a:buFont typeface="Wingdings" pitchFamily="2" charset="2"/>
              <a:buChar char="q"/>
            </a:pPr>
            <a:r>
              <a:rPr lang="en-US" sz="3100" dirty="0" err="1"/>
              <a:t>Digolongkan</a:t>
            </a:r>
            <a:r>
              <a:rPr lang="en-US" sz="3100" dirty="0"/>
              <a:t> </a:t>
            </a:r>
            <a:r>
              <a:rPr lang="en-US" sz="3100" dirty="0" err="1"/>
              <a:t>sebagai</a:t>
            </a:r>
            <a:r>
              <a:rPr lang="en-US" sz="3100" dirty="0"/>
              <a:t> </a:t>
            </a:r>
            <a:r>
              <a:rPr lang="en-US" sz="3100" dirty="0" err="1"/>
              <a:t>tokoh</a:t>
            </a:r>
            <a:r>
              <a:rPr lang="en-US" sz="3100" dirty="0"/>
              <a:t> </a:t>
            </a:r>
            <a:r>
              <a:rPr lang="en-US" sz="3100" dirty="0" err="1"/>
              <a:t>Assosiasi</a:t>
            </a:r>
            <a:r>
              <a:rPr lang="en-US" sz="3100" dirty="0"/>
              <a:t>, pada </a:t>
            </a:r>
            <a:r>
              <a:rPr lang="en-US" sz="3100" dirty="0" err="1"/>
              <a:t>hakekatnya</a:t>
            </a:r>
            <a:r>
              <a:rPr lang="en-US" sz="3100" dirty="0"/>
              <a:t> </a:t>
            </a:r>
            <a:r>
              <a:rPr lang="en-US" sz="3100" dirty="0" err="1"/>
              <a:t>setiap</a:t>
            </a:r>
            <a:r>
              <a:rPr lang="en-US" sz="3100" dirty="0"/>
              <a:t> ide, </a:t>
            </a:r>
            <a:r>
              <a:rPr lang="en-US" sz="3100" dirty="0" err="1"/>
              <a:t>baik</a:t>
            </a:r>
            <a:r>
              <a:rPr lang="en-US" sz="3100" dirty="0"/>
              <a:t> yang simple </a:t>
            </a:r>
            <a:r>
              <a:rPr lang="en-US" sz="3100" dirty="0" err="1"/>
              <a:t>maupun</a:t>
            </a:r>
            <a:r>
              <a:rPr lang="en-US" sz="3100" dirty="0"/>
              <a:t> </a:t>
            </a:r>
            <a:r>
              <a:rPr lang="en-US" sz="3100" dirty="0" err="1"/>
              <a:t>kompleks</a:t>
            </a:r>
            <a:r>
              <a:rPr lang="en-US" sz="3100" dirty="0"/>
              <a:t>, </a:t>
            </a:r>
            <a:r>
              <a:rPr lang="en-US" sz="3100" dirty="0" err="1"/>
              <a:t>bersifat</a:t>
            </a:r>
            <a:r>
              <a:rPr lang="en-US" sz="3100" dirty="0"/>
              <a:t> </a:t>
            </a:r>
            <a:r>
              <a:rPr lang="en-US" sz="3100" dirty="0" err="1"/>
              <a:t>subyektif</a:t>
            </a:r>
            <a:r>
              <a:rPr lang="en-US" sz="3100" dirty="0"/>
              <a:t>.</a:t>
            </a:r>
          </a:p>
        </p:txBody>
      </p:sp>
      <p:sp>
        <p:nvSpPr>
          <p:cNvPr id="4" name="Freeform 24">
            <a:extLst>
              <a:ext uri="{FF2B5EF4-FFF2-40B4-BE49-F238E27FC236}">
                <a16:creationId xmlns:a16="http://schemas.microsoft.com/office/drawing/2014/main" id="{EE37A44C-E381-406E-9192-D4ABC11080F0}"/>
              </a:ext>
            </a:extLst>
          </p:cNvPr>
          <p:cNvSpPr/>
          <p:nvPr/>
        </p:nvSpPr>
        <p:spPr>
          <a:xfrm>
            <a:off x="7339846" y="1588760"/>
            <a:ext cx="1191506" cy="1264176"/>
          </a:xfrm>
          <a:custGeom>
            <a:avLst/>
            <a:gdLst/>
            <a:ahLst/>
            <a:cxnLst/>
            <a:rect l="l" t="t" r="r" b="b"/>
            <a:pathLst>
              <a:path w="1390314" h="1952000">
                <a:moveTo>
                  <a:pt x="0" y="0"/>
                </a:moveTo>
                <a:lnTo>
                  <a:pt x="1390314" y="0"/>
                </a:lnTo>
                <a:lnTo>
                  <a:pt x="1390314" y="1952000"/>
                </a:lnTo>
                <a:lnTo>
                  <a:pt x="0" y="1952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41972640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Masa</a:t>
            </a:r>
            <a:r>
              <a:rPr lang="en-US" dirty="0"/>
              <a:t> </a:t>
            </a:r>
            <a:r>
              <a:rPr lang="en-US" dirty="0" err="1"/>
              <a:t>Titik</a:t>
            </a:r>
            <a:r>
              <a:rPr lang="en-US" dirty="0"/>
              <a:t> </a:t>
            </a:r>
            <a:r>
              <a:rPr lang="en-US" dirty="0" err="1"/>
              <a:t>Terang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Psikologi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0292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2. Gottfried </a:t>
            </a:r>
            <a:r>
              <a:rPr lang="en-US" dirty="0" err="1"/>
              <a:t>Wilhem</a:t>
            </a:r>
            <a:r>
              <a:rPr lang="en-US" dirty="0"/>
              <a:t> Leibniz (1646-1716)</a:t>
            </a:r>
          </a:p>
          <a:p>
            <a:pPr>
              <a:buFont typeface="Wingdings" pitchFamily="2" charset="2"/>
              <a:buChar char="q"/>
            </a:pPr>
            <a:r>
              <a:rPr lang="en-US" dirty="0" err="1"/>
              <a:t>Ahli</a:t>
            </a:r>
            <a:r>
              <a:rPr lang="en-US" dirty="0"/>
              <a:t> </a:t>
            </a:r>
            <a:r>
              <a:rPr lang="en-US" dirty="0" err="1"/>
              <a:t>matematika</a:t>
            </a:r>
            <a:r>
              <a:rPr lang="en-US" dirty="0"/>
              <a:t>,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pelopor</a:t>
            </a:r>
            <a:r>
              <a:rPr lang="en-US" dirty="0"/>
              <a:t> </a:t>
            </a:r>
            <a:r>
              <a:rPr lang="en-US" dirty="0" err="1"/>
              <a:t>psikologi</a:t>
            </a:r>
            <a:r>
              <a:rPr lang="en-US" dirty="0"/>
              <a:t> di </a:t>
            </a:r>
            <a:r>
              <a:rPr lang="en-US" dirty="0" err="1"/>
              <a:t>jerman</a:t>
            </a:r>
            <a:r>
              <a:rPr lang="en-US" dirty="0"/>
              <a:t>. </a:t>
            </a:r>
          </a:p>
          <a:p>
            <a:pPr>
              <a:buFont typeface="Wingdings" pitchFamily="2" charset="2"/>
              <a:buChar char="q"/>
            </a:pP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badan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jiwa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mengemukakan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kesejajaran</a:t>
            </a:r>
            <a:r>
              <a:rPr lang="en-US" dirty="0"/>
              <a:t> </a:t>
            </a:r>
            <a:r>
              <a:rPr lang="en-US" dirty="0" err="1"/>
              <a:t>psikofisis</a:t>
            </a:r>
            <a:r>
              <a:rPr lang="en-US" dirty="0"/>
              <a:t>. Badan dan </a:t>
            </a:r>
            <a:r>
              <a:rPr lang="en-US" dirty="0" err="1"/>
              <a:t>jiwa</a:t>
            </a:r>
            <a:r>
              <a:rPr lang="en-US" dirty="0"/>
              <a:t> </a:t>
            </a:r>
            <a:r>
              <a:rPr lang="en-US" dirty="0" err="1"/>
              <a:t>berdiri</a:t>
            </a:r>
            <a:r>
              <a:rPr lang="en-US" dirty="0"/>
              <a:t> </a:t>
            </a:r>
            <a:r>
              <a:rPr lang="en-US" dirty="0" err="1"/>
              <a:t>sendiri-sendiri</a:t>
            </a:r>
            <a:r>
              <a:rPr lang="en-US" dirty="0"/>
              <a:t> </a:t>
            </a:r>
            <a:r>
              <a:rPr lang="en-US" dirty="0" err="1"/>
              <a:t>tapi</a:t>
            </a:r>
            <a:r>
              <a:rPr lang="en-US" dirty="0"/>
              <a:t> </a:t>
            </a:r>
            <a:r>
              <a:rPr lang="en-US" dirty="0" err="1"/>
              <a:t>tunduk</a:t>
            </a:r>
            <a:r>
              <a:rPr lang="en-US" dirty="0"/>
              <a:t> pada </a:t>
            </a:r>
            <a:r>
              <a:rPr lang="en-US" dirty="0" err="1"/>
              <a:t>hukum-hukum</a:t>
            </a:r>
            <a:r>
              <a:rPr lang="en-US" dirty="0"/>
              <a:t> </a:t>
            </a:r>
            <a:r>
              <a:rPr lang="en-US" dirty="0" err="1"/>
              <a:t>serupa</a:t>
            </a:r>
            <a:r>
              <a:rPr lang="en-US" dirty="0"/>
              <a:t>.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3. George Berkeley (1685-1753)</a:t>
            </a:r>
          </a:p>
          <a:p>
            <a:pPr>
              <a:buFont typeface="Wingdings" pitchFamily="2" charset="2"/>
              <a:buChar char="q"/>
            </a:pPr>
            <a:r>
              <a:rPr lang="en-US" dirty="0" err="1"/>
              <a:t>Menyetujui</a:t>
            </a:r>
            <a:r>
              <a:rPr lang="en-US" dirty="0"/>
              <a:t> </a:t>
            </a:r>
            <a:r>
              <a:rPr lang="en-US" dirty="0" err="1"/>
              <a:t>pandangan</a:t>
            </a:r>
            <a:r>
              <a:rPr lang="en-US" dirty="0"/>
              <a:t> </a:t>
            </a:r>
            <a:r>
              <a:rPr lang="en-US" dirty="0" err="1"/>
              <a:t>descartes</a:t>
            </a:r>
            <a:r>
              <a:rPr lang="en-US" dirty="0"/>
              <a:t>, yang </a:t>
            </a:r>
            <a:r>
              <a:rPr lang="en-US" dirty="0" err="1"/>
              <a:t>mengutamakan</a:t>
            </a:r>
            <a:r>
              <a:rPr lang="en-US" dirty="0"/>
              <a:t> </a:t>
            </a:r>
            <a:r>
              <a:rPr lang="en-US" dirty="0" err="1"/>
              <a:t>rasio</a:t>
            </a: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 err="1"/>
              <a:t>Wujud</a:t>
            </a:r>
            <a:r>
              <a:rPr lang="en-US" dirty="0"/>
              <a:t> (matter)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realita</a:t>
            </a:r>
            <a:r>
              <a:rPr lang="en-US" dirty="0"/>
              <a:t>,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kenyataan</a:t>
            </a:r>
            <a:r>
              <a:rPr lang="en-US" dirty="0"/>
              <a:t> </a:t>
            </a:r>
            <a:r>
              <a:rPr lang="en-US" dirty="0" err="1"/>
              <a:t>jadi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riil</a:t>
            </a:r>
            <a:r>
              <a:rPr lang="en-US" dirty="0"/>
              <a:t>. Yang </a:t>
            </a:r>
            <a:r>
              <a:rPr lang="en-US" dirty="0" err="1"/>
              <a:t>riil</a:t>
            </a:r>
            <a:r>
              <a:rPr lang="en-US" dirty="0"/>
              <a:t> </a:t>
            </a:r>
            <a:r>
              <a:rPr lang="en-US" dirty="0" err="1"/>
              <a:t>hanyalah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jiwa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ide.   </a:t>
            </a:r>
          </a:p>
        </p:txBody>
      </p:sp>
      <p:pic>
        <p:nvPicPr>
          <p:cNvPr id="11266" name="Picture 2" descr="Biografi Gottfried Wilhelm Leibniz, Filsuf dan Matematikawan">
            <a:extLst>
              <a:ext uri="{FF2B5EF4-FFF2-40B4-BE49-F238E27FC236}">
                <a16:creationId xmlns:a16="http://schemas.microsoft.com/office/drawing/2014/main" id="{AC337971-EA29-4A3D-ABD1-A22AB71DD9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996952"/>
            <a:ext cx="2232248" cy="1602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George Berkeley - Wikipedia bahasa Indonesia, ensiklopedia bebas">
            <a:extLst>
              <a:ext uri="{FF2B5EF4-FFF2-40B4-BE49-F238E27FC236}">
                <a16:creationId xmlns:a16="http://schemas.microsoft.com/office/drawing/2014/main" id="{78944F5B-696D-4D42-A852-46CF6D0677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6518" y="5342801"/>
            <a:ext cx="1329530" cy="1483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22395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BDE0F-AD2E-4F07-8BD4-A2DBA1F17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Pertanyaan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0A732F-13E9-4CCF-A45B-4B89FA0D0C3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Apa</a:t>
            </a:r>
            <a:r>
              <a:rPr lang="en-US" dirty="0"/>
              <a:t> </a:t>
            </a:r>
            <a:r>
              <a:rPr lang="en-US" dirty="0" err="1"/>
              <a:t>perbedaan</a:t>
            </a:r>
            <a:r>
              <a:rPr lang="en-US" dirty="0"/>
              <a:t> </a:t>
            </a:r>
            <a:r>
              <a:rPr lang="en-US" dirty="0" err="1"/>
              <a:t>mendasar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paham</a:t>
            </a:r>
            <a:r>
              <a:rPr lang="en-US" dirty="0"/>
              <a:t> </a:t>
            </a:r>
            <a:r>
              <a:rPr lang="en-US" dirty="0" err="1"/>
              <a:t>monoisme</a:t>
            </a:r>
            <a:r>
              <a:rPr lang="en-US" dirty="0"/>
              <a:t> dan dualism ?</a:t>
            </a:r>
          </a:p>
          <a:p>
            <a:r>
              <a:rPr lang="en-US" dirty="0"/>
              <a:t>Atas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apa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Aristoteles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Bapak </a:t>
            </a:r>
            <a:r>
              <a:rPr lang="en-US" dirty="0" err="1"/>
              <a:t>Psikologi</a:t>
            </a:r>
            <a:endParaRPr lang="en-US" dirty="0"/>
          </a:p>
          <a:p>
            <a:r>
              <a:rPr lang="en-US" dirty="0" err="1"/>
              <a:t>Jelaskan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singkat</a:t>
            </a:r>
            <a:r>
              <a:rPr lang="en-US" dirty="0"/>
              <a:t> </a:t>
            </a:r>
            <a:r>
              <a:rPr lang="en-US" dirty="0" err="1"/>
              <a:t>prinsip</a:t>
            </a:r>
            <a:r>
              <a:rPr lang="en-US" dirty="0"/>
              <a:t> tabula rasa </a:t>
            </a:r>
            <a:r>
              <a:rPr lang="en-US" dirty="0" err="1"/>
              <a:t>dari</a:t>
            </a:r>
            <a:r>
              <a:rPr lang="en-US" dirty="0"/>
              <a:t> John Locke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4249265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716</TotalTime>
  <Words>1237</Words>
  <Application>Microsoft Office PowerPoint</Application>
  <PresentationFormat>On-screen Show (4:3)</PresentationFormat>
  <Paragraphs>115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Google Sans</vt:lpstr>
      <vt:lpstr>Tw Cen MT</vt:lpstr>
      <vt:lpstr>Wingdings</vt:lpstr>
      <vt:lpstr>Wingdings 2</vt:lpstr>
      <vt:lpstr>Median</vt:lpstr>
      <vt:lpstr>Sejarah dan aliran psikologi</vt:lpstr>
      <vt:lpstr>Psikologi sebagai Bagian dari Filsafat</vt:lpstr>
      <vt:lpstr>Psikologi sebagai Bagian dari Filsafat</vt:lpstr>
      <vt:lpstr>Psikologi sebagai Bagian dari Filsafat</vt:lpstr>
      <vt:lpstr>Psikologi sebagai Bagian dari Filsafat</vt:lpstr>
      <vt:lpstr>Pandangan Dualisme</vt:lpstr>
      <vt:lpstr>Pandangan Dualisme</vt:lpstr>
      <vt:lpstr>Pandangan Dualisme</vt:lpstr>
      <vt:lpstr>Psikologi dalam pandangan tokoh-tokoh gereja </vt:lpstr>
      <vt:lpstr>Psikologi dalam pandangan tokoh-tokoh gereja </vt:lpstr>
      <vt:lpstr>Psikologi dalam masa Renaisans</vt:lpstr>
      <vt:lpstr>Psikologi dalam masa Renaisans</vt:lpstr>
      <vt:lpstr>Masa Titik Terang dalam Psikologi</vt:lpstr>
      <vt:lpstr>Masa Titik Terang dalam Psikologi</vt:lpstr>
      <vt:lpstr>Pertanyaan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Sejarah dan aliran psikologi</dc:title>
  <dc:creator>acer</dc:creator>
  <cp:lastModifiedBy>Hype GLK</cp:lastModifiedBy>
  <cp:revision>37</cp:revision>
  <dcterms:created xsi:type="dcterms:W3CDTF">2023-09-16T09:25:42Z</dcterms:created>
  <dcterms:modified xsi:type="dcterms:W3CDTF">2026-09-30T03:26:35Z</dcterms:modified>
</cp:coreProperties>
</file>